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3"/>
  </p:notesMasterIdLst>
  <p:sldIdLst>
    <p:sldId id="256" r:id="rId7"/>
    <p:sldId id="258" r:id="rId8"/>
    <p:sldId id="259" r:id="rId9"/>
    <p:sldId id="260" r:id="rId10"/>
    <p:sldId id="262" r:id="rId11"/>
    <p:sldId id="261" r:id="rId12"/>
    <p:sldId id="263" r:id="rId13"/>
    <p:sldId id="264" r:id="rId14"/>
    <p:sldId id="265" r:id="rId15"/>
    <p:sldId id="269" r:id="rId16"/>
    <p:sldId id="267" r:id="rId17"/>
    <p:sldId id="268" r:id="rId18"/>
    <p:sldId id="272" r:id="rId19"/>
    <p:sldId id="271" r:id="rId20"/>
    <p:sldId id="270" r:id="rId21"/>
    <p:sldId id="273" r:id="rId22"/>
    <p:sldId id="275" r:id="rId23"/>
    <p:sldId id="274" r:id="rId24"/>
    <p:sldId id="276" r:id="rId25"/>
    <p:sldId id="277" r:id="rId26"/>
    <p:sldId id="278" r:id="rId27"/>
    <p:sldId id="279" r:id="rId28"/>
    <p:sldId id="281" r:id="rId29"/>
    <p:sldId id="282" r:id="rId30"/>
    <p:sldId id="284"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590"/>
    <a:srgbClr val="F9C74F"/>
    <a:srgbClr val="90BE6D"/>
    <a:srgbClr val="F9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87515" autoAdjust="0"/>
  </p:normalViewPr>
  <p:slideViewPr>
    <p:cSldViewPr snapToGrid="0">
      <p:cViewPr varScale="1">
        <p:scale>
          <a:sx n="78" d="100"/>
          <a:sy n="78" d="100"/>
        </p:scale>
        <p:origin x="10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F0919-F02C-4517-AE96-031F3ECEF1A4}"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D2A65-A94B-4345-B623-29A2B9A9E2A7}" type="slidenum">
              <a:rPr lang="en-US" smtClean="0"/>
              <a:t>‹#›</a:t>
            </a:fld>
            <a:endParaRPr lang="en-US"/>
          </a:p>
        </p:txBody>
      </p:sp>
    </p:spTree>
    <p:extLst>
      <p:ext uri="{BB962C8B-B14F-4D97-AF65-F5344CB8AC3E}">
        <p14:creationId xmlns:p14="http://schemas.microsoft.com/office/powerpoint/2010/main" val="376663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teach in our social studies education program, preparing future history teachers. Last semester was an abrupt, haphazard conversion to online learning for me (and I’m sure for many of you as well). I didn’t want a repeat of that this semester. So over the summer, I thought about approaching the online elements of my course deliberately, because I wanted them to, as best I could, enhance my teaching and maintain student learning. And one of the ways I decided to do that was through explainer videos.</a:t>
            </a:r>
          </a:p>
          <a:p>
            <a:endParaRPr lang="en-US" dirty="0"/>
          </a:p>
        </p:txBody>
      </p:sp>
      <p:sp>
        <p:nvSpPr>
          <p:cNvPr id="4" name="Slide Number Placeholder 3"/>
          <p:cNvSpPr>
            <a:spLocks noGrp="1"/>
          </p:cNvSpPr>
          <p:nvPr>
            <p:ph type="sldNum" sz="quarter" idx="10"/>
          </p:nvPr>
        </p:nvSpPr>
        <p:spPr/>
        <p:txBody>
          <a:bodyPr/>
          <a:lstStyle/>
          <a:p>
            <a:fld id="{4DFD2A65-A94B-4345-B623-29A2B9A9E2A7}" type="slidenum">
              <a:rPr lang="en-US" smtClean="0"/>
              <a:t>1</a:t>
            </a:fld>
            <a:endParaRPr lang="en-US"/>
          </a:p>
        </p:txBody>
      </p:sp>
    </p:spTree>
    <p:extLst>
      <p:ext uri="{BB962C8B-B14F-4D97-AF65-F5344CB8AC3E}">
        <p14:creationId xmlns:p14="http://schemas.microsoft.com/office/powerpoint/2010/main" val="1226736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Visuals. Visually, I wanted a clean look that balanced limited texts with clean graphics that reinforce the audio. So this is an image of a three legged stool – a metaphor I use when teaching the concept of good classroom management.</a:t>
            </a:r>
          </a:p>
          <a:p>
            <a:r>
              <a:rPr lang="en-US" sz="1200" kern="1200" dirty="0" smtClean="0">
                <a:solidFill>
                  <a:schemeClr val="tx1"/>
                </a:solidFill>
                <a:effectLst/>
                <a:latin typeface="+mn-lt"/>
                <a:ea typeface="+mn-ea"/>
                <a:cs typeface="+mn-cs"/>
              </a:rPr>
              <a:t> (I make my own graphics using </a:t>
            </a:r>
            <a:r>
              <a:rPr lang="en-US" sz="1200" kern="1200" dirty="0" err="1" smtClean="0">
                <a:solidFill>
                  <a:schemeClr val="tx1"/>
                </a:solidFill>
                <a:effectLst/>
                <a:latin typeface="+mn-lt"/>
                <a:ea typeface="+mn-ea"/>
                <a:cs typeface="+mn-cs"/>
              </a:rPr>
              <a:t>Inkscape</a:t>
            </a:r>
            <a:r>
              <a:rPr lang="en-US" sz="1200" kern="1200" dirty="0" smtClean="0">
                <a:solidFill>
                  <a:schemeClr val="tx1"/>
                </a:solidFill>
                <a:effectLst/>
                <a:latin typeface="+mn-lt"/>
                <a:ea typeface="+mn-ea"/>
                <a:cs typeface="+mn-cs"/>
              </a:rPr>
              <a:t>, a free vector graphic software, but there are many free images available over the internet. FreePik.com is one such resource.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B6387D-D282-4702-88DA-61FE1CE778B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4071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Second, Transitions. To smooth out transitions between one slide and the next, I choose the “Fade” option under the Transitions tab.</a:t>
            </a:r>
          </a:p>
          <a:p>
            <a:endParaRPr lang="en-US" dirty="0"/>
          </a:p>
        </p:txBody>
      </p:sp>
      <p:sp>
        <p:nvSpPr>
          <p:cNvPr id="4" name="Slide Number Placeholder 3"/>
          <p:cNvSpPr>
            <a:spLocks noGrp="1"/>
          </p:cNvSpPr>
          <p:nvPr>
            <p:ph type="sldNum" sz="quarter" idx="10"/>
          </p:nvPr>
        </p:nvSpPr>
        <p:spPr/>
        <p:txBody>
          <a:bodyPr/>
          <a:lstStyle/>
          <a:p>
            <a:fld id="{4DFD2A65-A94B-4345-B623-29A2B9A9E2A7}" type="slidenum">
              <a:rPr lang="en-US" smtClean="0"/>
              <a:t>11</a:t>
            </a:fld>
            <a:endParaRPr lang="en-US"/>
          </a:p>
        </p:txBody>
      </p:sp>
    </p:spTree>
    <p:extLst>
      <p:ext uri="{BB962C8B-B14F-4D97-AF65-F5344CB8AC3E}">
        <p14:creationId xmlns:p14="http://schemas.microsoft.com/office/powerpoint/2010/main" val="201125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Third: Animations. I want to create movement and animation in my PowerPoint, so it isn’t just a static slide. There are many different options for animations built into the Animation tab of PowerPoint, and clicking on the Animation Pane makes it easy to see which elements have animations, and the order in which those animations take place. I want to share my top three animations that I use.</a:t>
            </a:r>
          </a:p>
        </p:txBody>
      </p:sp>
      <p:sp>
        <p:nvSpPr>
          <p:cNvPr id="4" name="Slide Number Placeholder 3"/>
          <p:cNvSpPr>
            <a:spLocks noGrp="1"/>
          </p:cNvSpPr>
          <p:nvPr>
            <p:ph type="sldNum" sz="quarter" idx="10"/>
          </p:nvPr>
        </p:nvSpPr>
        <p:spPr/>
        <p:txBody>
          <a:bodyPr/>
          <a:lstStyle/>
          <a:p>
            <a:fld id="{4DFD2A65-A94B-4345-B623-29A2B9A9E2A7}" type="slidenum">
              <a:rPr lang="en-US" smtClean="0"/>
              <a:t>12</a:t>
            </a:fld>
            <a:endParaRPr lang="en-US"/>
          </a:p>
        </p:txBody>
      </p:sp>
    </p:spTree>
    <p:extLst>
      <p:ext uri="{BB962C8B-B14F-4D97-AF65-F5344CB8AC3E}">
        <p14:creationId xmlns:p14="http://schemas.microsoft.com/office/powerpoint/2010/main" val="213242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Appear lets me control when texts or graphics appear – meaning I can time them to show up when I speak about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13</a:t>
            </a:fld>
            <a:endParaRPr lang="en-US"/>
          </a:p>
        </p:txBody>
      </p:sp>
    </p:spTree>
    <p:extLst>
      <p:ext uri="{BB962C8B-B14F-4D97-AF65-F5344CB8AC3E}">
        <p14:creationId xmlns:p14="http://schemas.microsoft.com/office/powerpoint/2010/main" val="370089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you can see here, as I lecture about research into the thought of children, the thought of experts, and the learning progression models that describe the middle between these two, I can make each of those elements appear when I want to talk about them. You can also make them go away with “Disappear.”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B6387D-D282-4702-88DA-61FE1CE778B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68131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“Fly In” lets elements come in from off-screen: adding movement and drawing attention to them. I will often use this to “build” a scene.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FD2A65-A94B-4345-B623-29A2B9A9E2A7}" type="slidenum">
              <a:rPr lang="en-US" smtClean="0"/>
              <a:t>15</a:t>
            </a:fld>
            <a:endParaRPr lang="en-US"/>
          </a:p>
        </p:txBody>
      </p:sp>
    </p:spTree>
    <p:extLst>
      <p:ext uri="{BB962C8B-B14F-4D97-AF65-F5344CB8AC3E}">
        <p14:creationId xmlns:p14="http://schemas.microsoft.com/office/powerpoint/2010/main" val="53671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6387D-D282-4702-88DA-61FE1CE778B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1895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“Teeter” is one of my preferred ways to add movement to an element. I frequently use that to call attention to something that is already on-screen.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17</a:t>
            </a:fld>
            <a:endParaRPr lang="en-US"/>
          </a:p>
        </p:txBody>
      </p:sp>
    </p:spTree>
    <p:extLst>
      <p:ext uri="{BB962C8B-B14F-4D97-AF65-F5344CB8AC3E}">
        <p14:creationId xmlns:p14="http://schemas.microsoft.com/office/powerpoint/2010/main" val="4082268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when I want to point out a specific element of a diagram while I am talking about it, for example, I use teeter. Pulse and spin are other good options for calling attention to otherwise static elements.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B6387D-D282-4702-88DA-61FE1CE778B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2523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I have finished my script and PowerPoint slides, it is time to record the presentation.</a:t>
            </a:r>
          </a:p>
          <a:p>
            <a:r>
              <a:rPr lang="en-US" sz="1200" kern="1200" dirty="0" smtClean="0">
                <a:solidFill>
                  <a:schemeClr val="tx1"/>
                </a:solidFill>
                <a:effectLst/>
                <a:latin typeface="+mn-lt"/>
                <a:ea typeface="+mn-ea"/>
                <a:cs typeface="+mn-cs"/>
              </a:rPr>
              <a:t>This happens through hitting the Slideshow tab and choosing Recording Slide show. This records not only the timings on each of your slides, but also your narration over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19</a:t>
            </a:fld>
            <a:endParaRPr lang="en-US"/>
          </a:p>
        </p:txBody>
      </p:sp>
    </p:spTree>
    <p:extLst>
      <p:ext uri="{BB962C8B-B14F-4D97-AF65-F5344CB8AC3E}">
        <p14:creationId xmlns:p14="http://schemas.microsoft.com/office/powerpoint/2010/main" val="311190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are explainer videos?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2</a:t>
            </a:fld>
            <a:endParaRPr lang="en-US"/>
          </a:p>
        </p:txBody>
      </p:sp>
    </p:spTree>
    <p:extLst>
      <p:ext uri="{BB962C8B-B14F-4D97-AF65-F5344CB8AC3E}">
        <p14:creationId xmlns:p14="http://schemas.microsoft.com/office/powerpoint/2010/main" val="1378797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advance through and record the whole PowerPoint presentation at once. You can also hit this arrow to “restart” a recording on a slide. You can pause and resume narration. And you can advance to the next animation or next slide using this button (or just clicking the mouse or keyboard arrow). Any time you want to quit recording, just hit the ESC key. This is important, because if you want to go back and just change one slide, you can record over and then ESC before leaving that slide. If you click ahead, you’ll start recording over other slides. I made that mistake early on, and lost all my previous recordings on the other slides.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20</a:t>
            </a:fld>
            <a:endParaRPr lang="en-US"/>
          </a:p>
        </p:txBody>
      </p:sp>
    </p:spTree>
    <p:extLst>
      <p:ext uri="{BB962C8B-B14F-4D97-AF65-F5344CB8AC3E}">
        <p14:creationId xmlns:p14="http://schemas.microsoft.com/office/powerpoint/2010/main" val="758356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finished recording, you should be able to see the narration for the slide and the timing for the slide to advance in the PowerPoint editing pane.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21</a:t>
            </a:fld>
            <a:endParaRPr lang="en-US"/>
          </a:p>
        </p:txBody>
      </p:sp>
    </p:spTree>
    <p:extLst>
      <p:ext uri="{BB962C8B-B14F-4D97-AF65-F5344CB8AC3E}">
        <p14:creationId xmlns:p14="http://schemas.microsoft.com/office/powerpoint/2010/main" val="183135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once I’ve recorded my timing and narration for the whole presentation, I need to export it as a video file. So, I click “File,” and then go down to “Export,” and then select “Create a Video.” This exports an .MP4 file. Once I have that I can do whatever I want with the video file. I prefer to upload video files into Ensemble, SUNY Cortland’s video hosting platform. In Ensemble, I can add in closed captions (easy to do if I’ve already typed out my script). I can embed multiple choice questions into the video (like </a:t>
            </a:r>
            <a:r>
              <a:rPr lang="en-US" sz="1200" kern="1200" dirty="0" err="1" smtClean="0">
                <a:solidFill>
                  <a:schemeClr val="tx1"/>
                </a:solidFill>
                <a:effectLst/>
                <a:latin typeface="+mn-lt"/>
                <a:ea typeface="+mn-ea"/>
                <a:cs typeface="+mn-cs"/>
              </a:rPr>
              <a:t>edPuzzle</a:t>
            </a:r>
            <a:r>
              <a:rPr lang="en-US" sz="1200" kern="1200" dirty="0" smtClean="0">
                <a:solidFill>
                  <a:schemeClr val="tx1"/>
                </a:solidFill>
                <a:effectLst/>
                <a:latin typeface="+mn-lt"/>
                <a:ea typeface="+mn-ea"/>
                <a:cs typeface="+mn-cs"/>
              </a:rPr>
              <a:t>), and I can embed the video directly into my Blackboard page.</a:t>
            </a:r>
            <a:endParaRPr lang="en-US" dirty="0"/>
          </a:p>
        </p:txBody>
      </p:sp>
      <p:sp>
        <p:nvSpPr>
          <p:cNvPr id="4" name="Slide Number Placeholder 3"/>
          <p:cNvSpPr>
            <a:spLocks noGrp="1"/>
          </p:cNvSpPr>
          <p:nvPr>
            <p:ph type="sldNum" sz="quarter" idx="10"/>
          </p:nvPr>
        </p:nvSpPr>
        <p:spPr/>
        <p:txBody>
          <a:bodyPr/>
          <a:lstStyle/>
          <a:p>
            <a:fld id="{4DFD2A65-A94B-4345-B623-29A2B9A9E2A7}" type="slidenum">
              <a:rPr lang="en-US" smtClean="0"/>
              <a:t>22</a:t>
            </a:fld>
            <a:endParaRPr lang="en-US"/>
          </a:p>
        </p:txBody>
      </p:sp>
    </p:spTree>
    <p:extLst>
      <p:ext uri="{BB962C8B-B14F-4D97-AF65-F5344CB8AC3E}">
        <p14:creationId xmlns:p14="http://schemas.microsoft.com/office/powerpoint/2010/main" val="2780389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how have I been using these videos?</a:t>
            </a:r>
          </a:p>
          <a:p>
            <a:r>
              <a:rPr lang="en-US" sz="1200" kern="1200" dirty="0" smtClean="0">
                <a:solidFill>
                  <a:schemeClr val="tx1"/>
                </a:solidFill>
                <a:effectLst/>
                <a:latin typeface="+mn-lt"/>
                <a:ea typeface="+mn-ea"/>
                <a:cs typeface="+mn-cs"/>
              </a:rPr>
              <a:t>-Flipped classroom: explaining a concept/theory/practice of education that we then apply in class</a:t>
            </a:r>
          </a:p>
          <a:p>
            <a:r>
              <a:rPr lang="en-US" sz="1200" kern="1200" dirty="0" smtClean="0">
                <a:solidFill>
                  <a:schemeClr val="tx1"/>
                </a:solidFill>
                <a:effectLst/>
                <a:latin typeface="+mn-lt"/>
                <a:ea typeface="+mn-ea"/>
                <a:cs typeface="+mn-cs"/>
              </a:rPr>
              <a:t>-Breaking up lectures into smaller chunks</a:t>
            </a:r>
          </a:p>
          <a:p>
            <a:r>
              <a:rPr lang="en-US" sz="1200" kern="1200" dirty="0" smtClean="0">
                <a:solidFill>
                  <a:schemeClr val="tx1"/>
                </a:solidFill>
                <a:effectLst/>
                <a:latin typeface="+mn-lt"/>
                <a:ea typeface="+mn-ea"/>
                <a:cs typeface="+mn-cs"/>
              </a:rPr>
              <a:t>-Reading introductions</a:t>
            </a:r>
          </a:p>
          <a:p>
            <a:r>
              <a:rPr lang="en-US" sz="1200" kern="1200" dirty="0" smtClean="0">
                <a:solidFill>
                  <a:schemeClr val="tx1"/>
                </a:solidFill>
                <a:effectLst/>
                <a:latin typeface="+mn-lt"/>
                <a:ea typeface="+mn-ea"/>
                <a:cs typeface="+mn-cs"/>
              </a:rPr>
              <a:t>-Having my students produce their own videos, to explain a person/place/thing from the social studies curriculum.</a:t>
            </a:r>
          </a:p>
          <a:p>
            <a:r>
              <a:rPr lang="en-US" sz="1200" kern="1200" dirty="0" smtClean="0">
                <a:solidFill>
                  <a:schemeClr val="tx1"/>
                </a:solidFill>
                <a:effectLst/>
                <a:latin typeface="+mn-lt"/>
                <a:ea typeface="+mn-ea"/>
                <a:cs typeface="+mn-cs"/>
              </a:rPr>
              <a:t>-A permanent, reviewable reference to key concepts in traditional f2f classes.</a:t>
            </a:r>
          </a:p>
          <a:p>
            <a:endParaRPr lang="en-US" dirty="0"/>
          </a:p>
        </p:txBody>
      </p:sp>
      <p:sp>
        <p:nvSpPr>
          <p:cNvPr id="4" name="Slide Number Placeholder 3"/>
          <p:cNvSpPr>
            <a:spLocks noGrp="1"/>
          </p:cNvSpPr>
          <p:nvPr>
            <p:ph type="sldNum" sz="quarter" idx="10"/>
          </p:nvPr>
        </p:nvSpPr>
        <p:spPr/>
        <p:txBody>
          <a:bodyPr/>
          <a:lstStyle/>
          <a:p>
            <a:fld id="{4DFD2A65-A94B-4345-B623-29A2B9A9E2A7}" type="slidenum">
              <a:rPr lang="en-US" smtClean="0"/>
              <a:t>23</a:t>
            </a:fld>
            <a:endParaRPr lang="en-US"/>
          </a:p>
        </p:txBody>
      </p:sp>
    </p:spTree>
    <p:extLst>
      <p:ext uri="{BB962C8B-B14F-4D97-AF65-F5344CB8AC3E}">
        <p14:creationId xmlns:p14="http://schemas.microsoft.com/office/powerpoint/2010/main" val="60651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now I’m happy to open up discussion to your own ideas for using these videos, or other comments or questions.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24</a:t>
            </a:fld>
            <a:endParaRPr lang="en-US"/>
          </a:p>
        </p:txBody>
      </p:sp>
    </p:spTree>
    <p:extLst>
      <p:ext uri="{BB962C8B-B14F-4D97-AF65-F5344CB8AC3E}">
        <p14:creationId xmlns:p14="http://schemas.microsoft.com/office/powerpoint/2010/main" val="4066512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D2A65-A94B-4345-B623-29A2B9A9E2A7}" type="slidenum">
              <a:rPr lang="en-US" smtClean="0"/>
              <a:t>25</a:t>
            </a:fld>
            <a:endParaRPr lang="en-US"/>
          </a:p>
        </p:txBody>
      </p:sp>
    </p:spTree>
    <p:extLst>
      <p:ext uri="{BB962C8B-B14F-4D97-AF65-F5344CB8AC3E}">
        <p14:creationId xmlns:p14="http://schemas.microsoft.com/office/powerpoint/2010/main" val="313054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you’ve spent any time online, you are likely to have encountered them. They are short, energetic videos designed to explain a concept or a product. They are often animated using simple graphics; animated in the style of whiteboard drawings, for example, was a popular choice for many videos. Explainer videos have really dominated the Business-to-Business advertising market, as businesses use them as an effective way to explain their product or service [and attribute increased revenue to their use of explainer videos]. But explainer videos are spreading to other areas as well, including education. In fact, when I worked with the Big History Project, a high school world history curriculum developed at the University of Michigan, explainer videos became a central part of the curriculum.</a:t>
            </a:r>
          </a:p>
        </p:txBody>
      </p:sp>
      <p:sp>
        <p:nvSpPr>
          <p:cNvPr id="4" name="Slide Number Placeholder 3"/>
          <p:cNvSpPr>
            <a:spLocks noGrp="1"/>
          </p:cNvSpPr>
          <p:nvPr>
            <p:ph type="sldNum" sz="quarter" idx="10"/>
          </p:nvPr>
        </p:nvSpPr>
        <p:spPr/>
        <p:txBody>
          <a:bodyPr/>
          <a:lstStyle/>
          <a:p>
            <a:fld id="{4DFD2A65-A94B-4345-B623-29A2B9A9E2A7}" type="slidenum">
              <a:rPr lang="en-US" smtClean="0"/>
              <a:t>3</a:t>
            </a:fld>
            <a:endParaRPr lang="en-US"/>
          </a:p>
        </p:txBody>
      </p:sp>
    </p:spTree>
    <p:extLst>
      <p:ext uri="{BB962C8B-B14F-4D97-AF65-F5344CB8AC3E}">
        <p14:creationId xmlns:p14="http://schemas.microsoft.com/office/powerpoint/2010/main" val="427805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 (2015) identifies five key characteristics of explainer videos.</a:t>
            </a:r>
          </a:p>
          <a:p>
            <a:r>
              <a:rPr lang="en-US" sz="1200" kern="1200" dirty="0" smtClean="0">
                <a:solidFill>
                  <a:schemeClr val="tx1"/>
                </a:solidFill>
                <a:effectLst/>
                <a:latin typeface="+mn-lt"/>
                <a:ea typeface="+mn-ea"/>
                <a:cs typeface="+mn-cs"/>
              </a:rPr>
              <a:t>1. Script: They follow a well-written script that is clear on the main message the video wants to impart.</a:t>
            </a:r>
          </a:p>
          <a:p>
            <a:r>
              <a:rPr lang="en-US" sz="1200" kern="1200" dirty="0" smtClean="0">
                <a:solidFill>
                  <a:schemeClr val="tx1"/>
                </a:solidFill>
                <a:effectLst/>
                <a:latin typeface="+mn-lt"/>
                <a:ea typeface="+mn-ea"/>
                <a:cs typeface="+mn-cs"/>
              </a:rPr>
              <a:t>2. Reduced length: research indicates 1-4 minutes is ideal (I’m not always successful keeping my videos in the ideal length, but I try not to drag them on too long.)</a:t>
            </a:r>
          </a:p>
          <a:p>
            <a:r>
              <a:rPr lang="en-US" sz="1200" kern="1200" dirty="0" smtClean="0">
                <a:solidFill>
                  <a:schemeClr val="tx1"/>
                </a:solidFill>
                <a:effectLst/>
                <a:latin typeface="+mn-lt"/>
                <a:ea typeface="+mn-ea"/>
                <a:cs typeface="+mn-cs"/>
              </a:rPr>
              <a:t>3. Focus: Focus on the core message, starting with the “why” before moving on to the “what,” and the “how.”</a:t>
            </a:r>
          </a:p>
          <a:p>
            <a:r>
              <a:rPr lang="en-US" sz="1200" kern="1200" dirty="0" smtClean="0">
                <a:solidFill>
                  <a:schemeClr val="tx1"/>
                </a:solidFill>
                <a:effectLst/>
                <a:latin typeface="+mn-lt"/>
                <a:ea typeface="+mn-ea"/>
                <a:cs typeface="+mn-cs"/>
              </a:rPr>
              <a:t>4. Storytelling: Explainer videos try to engage with the audience through the use of story. In many of mine, I incorporate stories from my own teaching, or stories from the student teachers I have supervised. These anecdotes often establish the “why” for many of my videos.</a:t>
            </a:r>
          </a:p>
          <a:p>
            <a:r>
              <a:rPr lang="en-US" sz="1200" kern="1200" dirty="0" smtClean="0">
                <a:solidFill>
                  <a:schemeClr val="tx1"/>
                </a:solidFill>
                <a:effectLst/>
                <a:latin typeface="+mn-lt"/>
                <a:ea typeface="+mn-ea"/>
                <a:cs typeface="+mn-cs"/>
              </a:rPr>
              <a:t>5. Visuals: Good visuals engage, capture the imagination, but also activate multiple senses. This multi-modal activation of audio and visual information helps increase retention. That’s why these explainer videos are often animated.</a:t>
            </a:r>
          </a:p>
        </p:txBody>
      </p:sp>
      <p:sp>
        <p:nvSpPr>
          <p:cNvPr id="4" name="Slide Number Placeholder 3"/>
          <p:cNvSpPr>
            <a:spLocks noGrp="1"/>
          </p:cNvSpPr>
          <p:nvPr>
            <p:ph type="sldNum" sz="quarter" idx="10"/>
          </p:nvPr>
        </p:nvSpPr>
        <p:spPr/>
        <p:txBody>
          <a:bodyPr/>
          <a:lstStyle/>
          <a:p>
            <a:fld id="{4DFD2A65-A94B-4345-B623-29A2B9A9E2A7}" type="slidenum">
              <a:rPr lang="en-US" smtClean="0"/>
              <a:t>4</a:t>
            </a:fld>
            <a:endParaRPr lang="en-US"/>
          </a:p>
        </p:txBody>
      </p:sp>
    </p:spTree>
    <p:extLst>
      <p:ext uri="{BB962C8B-B14F-4D97-AF65-F5344CB8AC3E}">
        <p14:creationId xmlns:p14="http://schemas.microsoft.com/office/powerpoint/2010/main" val="263820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use explainer videos?</a:t>
            </a:r>
            <a:endParaRPr lang="en-US" dirty="0"/>
          </a:p>
        </p:txBody>
      </p:sp>
      <p:sp>
        <p:nvSpPr>
          <p:cNvPr id="4" name="Slide Number Placeholder 3"/>
          <p:cNvSpPr>
            <a:spLocks noGrp="1"/>
          </p:cNvSpPr>
          <p:nvPr>
            <p:ph type="sldNum" sz="quarter" idx="10"/>
          </p:nvPr>
        </p:nvSpPr>
        <p:spPr/>
        <p:txBody>
          <a:bodyPr/>
          <a:lstStyle/>
          <a:p>
            <a:fld id="{4DFD2A65-A94B-4345-B623-29A2B9A9E2A7}" type="slidenum">
              <a:rPr lang="en-US" smtClean="0"/>
              <a:t>5</a:t>
            </a:fld>
            <a:endParaRPr lang="en-US"/>
          </a:p>
        </p:txBody>
      </p:sp>
    </p:spTree>
    <p:extLst>
      <p:ext uri="{BB962C8B-B14F-4D97-AF65-F5344CB8AC3E}">
        <p14:creationId xmlns:p14="http://schemas.microsoft.com/office/powerpoint/2010/main" val="285843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They increase engagement and learning over other video types. My results, of course, are only preliminary and purely anecdotal. But in comparing my video lectures from last semester to my explainer videos this year, I have observed that more students are actually watching them (and actually watching the whole thing). Students have responded positively as well, saying they much prefer this style. There seems to be increased retention of material, although I haven’t formally measured that.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Looking at more empirical data than my anecdotes, </a:t>
            </a:r>
            <a:r>
              <a:rPr lang="en-US" sz="1200" kern="1200" dirty="0" err="1" smtClean="0">
                <a:solidFill>
                  <a:schemeClr val="tx1"/>
                </a:solidFill>
                <a:effectLst/>
                <a:latin typeface="+mn-lt"/>
                <a:ea typeface="+mn-ea"/>
                <a:cs typeface="+mn-cs"/>
              </a:rPr>
              <a:t>Guo</a:t>
            </a:r>
            <a:r>
              <a:rPr lang="en-US" sz="1200" kern="1200" dirty="0" smtClean="0">
                <a:solidFill>
                  <a:schemeClr val="tx1"/>
                </a:solidFill>
                <a:effectLst/>
                <a:latin typeface="+mn-lt"/>
                <a:ea typeface="+mn-ea"/>
                <a:cs typeface="+mn-cs"/>
              </a:rPr>
              <a:t>, Kim, &amp; Rubin (2014) analyzed over 6.9 million video watching sessions from online courses. They found increased engagement (as measured by the length of time spent on the video and students attempting follow-up assessment afterwards) in videos that exhibited the following characteristics:</a:t>
            </a:r>
          </a:p>
          <a:p>
            <a:r>
              <a:rPr lang="en-US" sz="1200" kern="1200" dirty="0" smtClean="0">
                <a:solidFill>
                  <a:schemeClr val="tx1"/>
                </a:solidFill>
                <a:effectLst/>
                <a:latin typeface="+mn-lt"/>
                <a:ea typeface="+mn-ea"/>
                <a:cs typeface="+mn-cs"/>
              </a:rPr>
              <a:t>Shorter videos are more engaging than longer videos.</a:t>
            </a:r>
          </a:p>
          <a:p>
            <a:r>
              <a:rPr lang="en-US" sz="1200" kern="1200" dirty="0" smtClean="0">
                <a:solidFill>
                  <a:schemeClr val="tx1"/>
                </a:solidFill>
                <a:effectLst/>
                <a:latin typeface="+mn-lt"/>
                <a:ea typeface="+mn-ea"/>
                <a:cs typeface="+mn-cs"/>
              </a:rPr>
              <a:t>Videos which show instructors speaking quickly and with enthusiasm, are more engaging.</a:t>
            </a:r>
          </a:p>
          <a:p>
            <a:r>
              <a:rPr lang="en-US" sz="1200" kern="1200" dirty="0" smtClean="0">
                <a:solidFill>
                  <a:schemeClr val="tx1"/>
                </a:solidFill>
                <a:effectLst/>
                <a:latin typeface="+mn-lt"/>
                <a:ea typeface="+mn-ea"/>
                <a:cs typeface="+mn-cs"/>
              </a:rPr>
              <a:t>Animated tablet drawing tutorials (like Khan Academy) are more engaging than static PowerPoint slides.</a:t>
            </a:r>
          </a:p>
          <a:p>
            <a:r>
              <a:rPr lang="en-US" sz="1200" kern="1200" dirty="0" smtClean="0">
                <a:solidFill>
                  <a:schemeClr val="tx1"/>
                </a:solidFill>
                <a:effectLst/>
                <a:latin typeface="+mn-lt"/>
                <a:ea typeface="+mn-ea"/>
                <a:cs typeface="+mn-cs"/>
              </a:rPr>
              <a:t>Videos with a personal touch more engaging than high-quality studio recordings.</a:t>
            </a:r>
          </a:p>
          <a:p>
            <a:r>
              <a:rPr lang="en-US" sz="1200" kern="1200" dirty="0" smtClean="0">
                <a:solidFill>
                  <a:schemeClr val="tx1"/>
                </a:solidFill>
                <a:effectLst/>
                <a:latin typeface="+mn-lt"/>
                <a:ea typeface="+mn-ea"/>
                <a:cs typeface="+mn-cs"/>
              </a:rPr>
              <a:t>Videos that intersperse an instructor’s talking head with slides are better than slides alone.</a:t>
            </a:r>
          </a:p>
        </p:txBody>
      </p:sp>
      <p:sp>
        <p:nvSpPr>
          <p:cNvPr id="4" name="Slide Number Placeholder 3"/>
          <p:cNvSpPr>
            <a:spLocks noGrp="1"/>
          </p:cNvSpPr>
          <p:nvPr>
            <p:ph type="sldNum" sz="quarter" idx="10"/>
          </p:nvPr>
        </p:nvSpPr>
        <p:spPr/>
        <p:txBody>
          <a:bodyPr/>
          <a:lstStyle/>
          <a:p>
            <a:fld id="{4DFD2A65-A94B-4345-B623-29A2B9A9E2A7}" type="slidenum">
              <a:rPr lang="en-US" smtClean="0"/>
              <a:t>6</a:t>
            </a:fld>
            <a:endParaRPr lang="en-US"/>
          </a:p>
        </p:txBody>
      </p:sp>
    </p:spTree>
    <p:extLst>
      <p:ext uri="{BB962C8B-B14F-4D97-AF65-F5344CB8AC3E}">
        <p14:creationId xmlns:p14="http://schemas.microsoft.com/office/powerpoint/2010/main" val="394874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I decided to work with explainer videos over the summer, this started my search for an easy to use, flexible, inexpensive tool for creating these videos. When I worked with the Big History Project, of course, we were flush with Gates money and just hired out the task of producing videos. Not so now!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I tried a lot of things. I looked at our Adobe suite, which SUNY Cortland subscribes to. Adobe Spark was way too limited – it lacked the functionality I needed. But the other Adobe products (Animate or Premier Pro) were way to complex. There were a whole slew of other applications for making explainer videos: </a:t>
            </a:r>
            <a:r>
              <a:rPr lang="en-US" sz="1200" kern="1200" dirty="0" err="1" smtClean="0">
                <a:solidFill>
                  <a:schemeClr val="tx1"/>
                </a:solidFill>
                <a:effectLst/>
                <a:latin typeface="+mn-lt"/>
                <a:ea typeface="+mn-ea"/>
                <a:cs typeface="+mn-cs"/>
              </a:rPr>
              <a:t>Animaker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Powtoons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Vyond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Animoto</a:t>
            </a:r>
            <a:r>
              <a:rPr lang="en-US" sz="1200" kern="1200" dirty="0" smtClean="0">
                <a:solidFill>
                  <a:schemeClr val="tx1"/>
                </a:solidFill>
                <a:effectLst/>
                <a:latin typeface="+mn-lt"/>
                <a:ea typeface="+mn-ea"/>
                <a:cs typeface="+mn-cs"/>
              </a:rPr>
              <a:t>. All had similar problems. Free versions were too limited (and kept their own watermark on the final product). Paid versions were too expensive.</a:t>
            </a:r>
          </a:p>
          <a:p>
            <a:r>
              <a:rPr lang="en-US" sz="1200" kern="1200" dirty="0" smtClean="0">
                <a:solidFill>
                  <a:schemeClr val="tx1"/>
                </a:solidFill>
                <a:effectLst/>
                <a:latin typeface="+mn-lt"/>
                <a:ea typeface="+mn-ea"/>
                <a:cs typeface="+mn-cs"/>
              </a:rPr>
              <a:t>And then I discovered that a tool I was already very familiar with – PowerPoint – allowed you to record and export presentations as videos. So that became my software of choice. Now maybe many of you were already familiar with these capabilities in PowerPoint, but to me it was quite the revelation.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next I am just going to talk through my design process as I create an Explainer Video using PowerPoint.</a:t>
            </a:r>
          </a:p>
        </p:txBody>
      </p:sp>
      <p:sp>
        <p:nvSpPr>
          <p:cNvPr id="4" name="Slide Number Placeholder 3"/>
          <p:cNvSpPr>
            <a:spLocks noGrp="1"/>
          </p:cNvSpPr>
          <p:nvPr>
            <p:ph type="sldNum" sz="quarter" idx="10"/>
          </p:nvPr>
        </p:nvSpPr>
        <p:spPr/>
        <p:txBody>
          <a:bodyPr/>
          <a:lstStyle/>
          <a:p>
            <a:fld id="{4DFD2A65-A94B-4345-B623-29A2B9A9E2A7}" type="slidenum">
              <a:rPr lang="en-US" smtClean="0"/>
              <a:t>7</a:t>
            </a:fld>
            <a:endParaRPr lang="en-US"/>
          </a:p>
        </p:txBody>
      </p:sp>
    </p:spTree>
    <p:extLst>
      <p:ext uri="{BB962C8B-B14F-4D97-AF65-F5344CB8AC3E}">
        <p14:creationId xmlns:p14="http://schemas.microsoft.com/office/powerpoint/2010/main" val="388269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thing that happens is the script – at least a rough draft. I was teaching a hybrid course this year, so more than half of my content had to move online. I revisited my own class plans, reviewed my lectures and activities, and thought deliberately about breaking it down into smaller sections. If I wanted to cut up my 75 minute class into chunks of ten minutes or less, where did that make sense?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8</a:t>
            </a:fld>
            <a:endParaRPr lang="en-US"/>
          </a:p>
        </p:txBody>
      </p:sp>
    </p:spTree>
    <p:extLst>
      <p:ext uri="{BB962C8B-B14F-4D97-AF65-F5344CB8AC3E}">
        <p14:creationId xmlns:p14="http://schemas.microsoft.com/office/powerpoint/2010/main" val="1684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that, I started to identify pieces of my lesson that I could chunk into a short video. I then roughed out the script of what my video would contain. Then, I took to PowerPoint to make my slides. I focused on three elements in designing the slides.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FD2A65-A94B-4345-B623-29A2B9A9E2A7}" type="slidenum">
              <a:rPr lang="en-US" smtClean="0"/>
              <a:t>9</a:t>
            </a:fld>
            <a:endParaRPr lang="en-US"/>
          </a:p>
        </p:txBody>
      </p:sp>
    </p:spTree>
    <p:extLst>
      <p:ext uri="{BB962C8B-B14F-4D97-AF65-F5344CB8AC3E}">
        <p14:creationId xmlns:p14="http://schemas.microsoft.com/office/powerpoint/2010/main" val="129596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22656-C757-4329-994F-43FFF22A55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268792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22656-C757-4329-994F-43FFF22A55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165796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22656-C757-4329-994F-43FFF22A55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40939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6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72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80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15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60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0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5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89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22656-C757-4329-994F-43FFF22A55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19193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89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21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254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285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55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941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888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612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39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22656-C757-4329-994F-43FFF22A55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317432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6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998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687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736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29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5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50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9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8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6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22656-C757-4329-994F-43FFF22A559A}"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274625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8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76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49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1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6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6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66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23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22656-C757-4329-994F-43FFF22A559A}"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318848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5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64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7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2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8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7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39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70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2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22656-C757-4329-994F-43FFF22A559A}"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38601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2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04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3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95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75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6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2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22656-C757-4329-994F-43FFF22A559A}"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251250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2656-C757-4329-994F-43FFF22A559A}"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146783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2656-C757-4329-994F-43FFF22A559A}"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5997E-E83F-447A-872A-B872525A64EB}" type="slidenum">
              <a:rPr lang="en-US" smtClean="0"/>
              <a:t>‹#›</a:t>
            </a:fld>
            <a:endParaRPr lang="en-US"/>
          </a:p>
        </p:txBody>
      </p:sp>
    </p:spTree>
    <p:extLst>
      <p:ext uri="{BB962C8B-B14F-4D97-AF65-F5344CB8AC3E}">
        <p14:creationId xmlns:p14="http://schemas.microsoft.com/office/powerpoint/2010/main" val="283909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7759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22656-C757-4329-994F-43FFF22A559A}" type="datetimeFigureOut">
              <a:rPr lang="en-US" smtClean="0"/>
              <a:t>10/15/2020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5997E-E83F-447A-872A-B872525A64EB}" type="slidenum">
              <a:rPr lang="en-US" smtClean="0"/>
              <a:t>‹#›</a:t>
            </a:fld>
            <a:endParaRPr lang="en-US"/>
          </a:p>
        </p:txBody>
      </p:sp>
    </p:spTree>
    <p:extLst>
      <p:ext uri="{BB962C8B-B14F-4D97-AF65-F5344CB8AC3E}">
        <p14:creationId xmlns:p14="http://schemas.microsoft.com/office/powerpoint/2010/main" val="1147362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588E6-1A63-4C03-B216-3C5330F8D1EC}"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2F2AB-A9CA-43FF-B9A3-25542F6AE6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222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9414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20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722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899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9C74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7986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89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67210-EEE1-48EC-9882-876E31B3DAA7}" type="datetimeFigureOut">
              <a:rPr lang="en-US" smtClean="0">
                <a:solidFill>
                  <a:prstClr val="black">
                    <a:tint val="75000"/>
                  </a:prstClr>
                </a:solidFill>
              </a:rPr>
              <a:pPr/>
              <a:t>10/15/2020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4144-382D-4860-BA66-3D2757BA52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1404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0.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46.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7.xml"/><Relationship Id="rId1" Type="http://schemas.openxmlformats.org/officeDocument/2006/relationships/tags" Target="../tags/tag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18" y="655782"/>
            <a:ext cx="11979564" cy="4304290"/>
          </a:xfrm>
        </p:spPr>
        <p:txBody>
          <a:bodyPr>
            <a:noAutofit/>
          </a:bodyPr>
          <a:lstStyle/>
          <a:p>
            <a:r>
              <a:rPr lang="en-US" sz="11500" dirty="0" smtClean="0">
                <a:ln>
                  <a:solidFill>
                    <a:schemeClr val="tx1"/>
                  </a:solidFill>
                </a:ln>
                <a:solidFill>
                  <a:schemeClr val="bg1"/>
                </a:solidFill>
                <a:latin typeface="Gill Sans MT" panose="020B0502020104020203" pitchFamily="34" charset="0"/>
              </a:rPr>
              <a:t>Using PowerPoint to Create Simple “Explainer Videos”</a:t>
            </a:r>
            <a:endParaRPr lang="en-US" sz="11500" dirty="0">
              <a:ln>
                <a:solidFill>
                  <a:schemeClr val="tx1"/>
                </a:solidFill>
              </a:ln>
              <a:solidFill>
                <a:schemeClr val="bg1"/>
              </a:solidFill>
              <a:latin typeface="Gill Sans MT" panose="020B0502020104020203" pitchFamily="34" charset="0"/>
            </a:endParaRPr>
          </a:p>
        </p:txBody>
      </p:sp>
      <p:sp>
        <p:nvSpPr>
          <p:cNvPr id="3" name="Subtitle 2"/>
          <p:cNvSpPr>
            <a:spLocks noGrp="1"/>
          </p:cNvSpPr>
          <p:nvPr>
            <p:ph type="subTitle" idx="1"/>
          </p:nvPr>
        </p:nvSpPr>
        <p:spPr>
          <a:xfrm>
            <a:off x="1524000" y="5116802"/>
            <a:ext cx="9144000" cy="1655762"/>
          </a:xfrm>
        </p:spPr>
        <p:txBody>
          <a:bodyPr>
            <a:normAutofit/>
          </a:bodyPr>
          <a:lstStyle/>
          <a:p>
            <a:r>
              <a:rPr lang="en-US" sz="4800" dirty="0" smtClean="0">
                <a:ln>
                  <a:solidFill>
                    <a:schemeClr val="tx1"/>
                  </a:solidFill>
                </a:ln>
                <a:solidFill>
                  <a:schemeClr val="bg1"/>
                </a:solidFill>
                <a:latin typeface="Gill Sans MT" panose="020B0502020104020203" pitchFamily="34" charset="0"/>
              </a:rPr>
              <a:t>Jared McBrady</a:t>
            </a:r>
          </a:p>
          <a:p>
            <a:r>
              <a:rPr lang="en-US" sz="4800" dirty="0" smtClean="0">
                <a:ln>
                  <a:solidFill>
                    <a:schemeClr val="tx1"/>
                  </a:solidFill>
                </a:ln>
                <a:solidFill>
                  <a:schemeClr val="bg1"/>
                </a:solidFill>
                <a:latin typeface="Gill Sans MT" panose="020B0502020104020203" pitchFamily="34" charset="0"/>
              </a:rPr>
              <a:t>History Department</a:t>
            </a:r>
            <a:endParaRPr lang="en-US" sz="4800" dirty="0">
              <a:ln>
                <a:solidFill>
                  <a:schemeClr val="tx1"/>
                </a:solidFill>
              </a:ln>
              <a:solidFill>
                <a:schemeClr val="bg1"/>
              </a:solidFill>
              <a:latin typeface="Gill Sans MT" panose="020B0502020104020203" pitchFamily="34" charset="0"/>
            </a:endParaRPr>
          </a:p>
        </p:txBody>
      </p:sp>
    </p:spTree>
    <p:extLst>
      <p:ext uri="{BB962C8B-B14F-4D97-AF65-F5344CB8AC3E}">
        <p14:creationId xmlns:p14="http://schemas.microsoft.com/office/powerpoint/2010/main" val="37166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4144"/>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142" y="529937"/>
            <a:ext cx="3808134" cy="5715000"/>
          </a:xfrm>
          <a:prstGeom prst="rect">
            <a:avLst/>
          </a:prstGeom>
        </p:spPr>
      </p:pic>
      <p:sp>
        <p:nvSpPr>
          <p:cNvPr id="6" name="TextBox 5"/>
          <p:cNvSpPr txBox="1"/>
          <p:nvPr/>
        </p:nvSpPr>
        <p:spPr>
          <a:xfrm>
            <a:off x="339904" y="1212166"/>
            <a:ext cx="4821380" cy="1785104"/>
          </a:xfrm>
          <a:prstGeom prst="rect">
            <a:avLst/>
          </a:prstGeom>
          <a:noFill/>
        </p:spPr>
        <p:txBody>
          <a:bodyPr wrap="square" rtlCol="0">
            <a:spAutoFit/>
          </a:bodyPr>
          <a:lstStyle/>
          <a:p>
            <a:r>
              <a:rPr lang="en-US" sz="5500" dirty="0" smtClean="0">
                <a:solidFill>
                  <a:prstClr val="white"/>
                </a:solidFill>
                <a:latin typeface="Gill Sans MT" panose="020B0502020104020203" pitchFamily="34" charset="0"/>
              </a:rPr>
              <a:t>Instructional Routines</a:t>
            </a:r>
          </a:p>
        </p:txBody>
      </p:sp>
      <p:cxnSp>
        <p:nvCxnSpPr>
          <p:cNvPr id="7" name="Straight Connector 6"/>
          <p:cNvCxnSpPr/>
          <p:nvPr/>
        </p:nvCxnSpPr>
        <p:spPr>
          <a:xfrm>
            <a:off x="339904" y="2997270"/>
            <a:ext cx="5853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09517" y="2337417"/>
            <a:ext cx="3982483" cy="1785104"/>
          </a:xfrm>
          <a:prstGeom prst="rect">
            <a:avLst/>
          </a:prstGeom>
          <a:noFill/>
        </p:spPr>
        <p:txBody>
          <a:bodyPr wrap="square" rtlCol="0">
            <a:spAutoFit/>
          </a:bodyPr>
          <a:lstStyle/>
          <a:p>
            <a:r>
              <a:rPr lang="en-US" sz="5500" dirty="0" smtClean="0">
                <a:solidFill>
                  <a:prstClr val="white"/>
                </a:solidFill>
                <a:latin typeface="Gill Sans MT" panose="020B0502020104020203" pitchFamily="34" charset="0"/>
              </a:rPr>
              <a:t>Personal Relationships</a:t>
            </a:r>
          </a:p>
        </p:txBody>
      </p:sp>
      <p:sp>
        <p:nvSpPr>
          <p:cNvPr id="9" name="TextBox 8"/>
          <p:cNvSpPr txBox="1"/>
          <p:nvPr/>
        </p:nvSpPr>
        <p:spPr>
          <a:xfrm>
            <a:off x="339904" y="3767445"/>
            <a:ext cx="4574996" cy="1785104"/>
          </a:xfrm>
          <a:prstGeom prst="rect">
            <a:avLst/>
          </a:prstGeom>
          <a:noFill/>
        </p:spPr>
        <p:txBody>
          <a:bodyPr wrap="square" rtlCol="0">
            <a:spAutoFit/>
          </a:bodyPr>
          <a:lstStyle/>
          <a:p>
            <a:r>
              <a:rPr lang="en-US" sz="5500" dirty="0" smtClean="0">
                <a:solidFill>
                  <a:prstClr val="white"/>
                </a:solidFill>
                <a:latin typeface="Gill Sans MT" panose="020B0502020104020203" pitchFamily="34" charset="0"/>
              </a:rPr>
              <a:t>Good Lesson Planning</a:t>
            </a:r>
          </a:p>
        </p:txBody>
      </p:sp>
      <p:cxnSp>
        <p:nvCxnSpPr>
          <p:cNvPr id="11" name="Straight Connector 10"/>
          <p:cNvCxnSpPr/>
          <p:nvPr/>
        </p:nvCxnSpPr>
        <p:spPr>
          <a:xfrm>
            <a:off x="339904" y="5552549"/>
            <a:ext cx="478281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90609" y="4144527"/>
            <a:ext cx="405545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0075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322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948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752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750575" y="1858025"/>
            <a:ext cx="4909214" cy="23749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2">
            <a:extLst>
              <a:ext uri="{FF2B5EF4-FFF2-40B4-BE49-F238E27FC236}">
                <a16:creationId xmlns="" xmlns:a16="http://schemas.microsoft.com/office/drawing/2014/main" id="{90ED1886-FB2F-4D0B-89B5-4A9826582D0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18" r="16118"/>
          <a:stretch/>
        </p:blipFill>
        <p:spPr bwMode="auto">
          <a:xfrm>
            <a:off x="506112" y="1243158"/>
            <a:ext cx="2925474"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8" descr="https://www.historians.org/Images/Perspectives/2018-01/Norton.jpg">
            <a:extLst>
              <a:ext uri="{FF2B5EF4-FFF2-40B4-BE49-F238E27FC236}">
                <a16:creationId xmlns="" xmlns:a16="http://schemas.microsoft.com/office/drawing/2014/main" id="{E4E0D993-78FD-4D8F-95AA-6FD867A888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8777" y="1243158"/>
            <a:ext cx="291829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a:extLst>
              <a:ext uri="{FF2B5EF4-FFF2-40B4-BE49-F238E27FC236}">
                <a16:creationId xmlns="" xmlns:a16="http://schemas.microsoft.com/office/drawing/2014/main" id="{9249CB5E-97F5-4AF1-9100-93F3B6F06E13}"/>
              </a:ext>
            </a:extLst>
          </p:cNvPr>
          <p:cNvSpPr txBox="1"/>
          <p:nvPr/>
        </p:nvSpPr>
        <p:spPr>
          <a:xfrm>
            <a:off x="825849" y="4137852"/>
            <a:ext cx="2286000" cy="685800"/>
          </a:xfrm>
          <a:prstGeom prst="rect">
            <a:avLst/>
          </a:prstGeom>
          <a:solidFill>
            <a:schemeClr val="bg1"/>
          </a:solidFill>
        </p:spPr>
        <p:txBody>
          <a:bodyPr wrap="square" rtlCol="0">
            <a:spAutoFit/>
          </a:bodyPr>
          <a:lstStyle/>
          <a:p>
            <a:pPr defTabSz="457200"/>
            <a:r>
              <a:rPr lang="en-US" sz="1400" dirty="0">
                <a:solidFill>
                  <a:srgbClr val="292934"/>
                </a:solidFill>
                <a:latin typeface="Gill Sans MT" panose="020B0502020104020203" pitchFamily="34" charset="0"/>
              </a:rPr>
              <a:t>“Child,” Harris &amp; </a:t>
            </a:r>
            <a:r>
              <a:rPr lang="en-US" sz="1400" dirty="0" err="1">
                <a:solidFill>
                  <a:srgbClr val="292934"/>
                </a:solidFill>
                <a:latin typeface="Gill Sans MT" panose="020B0502020104020203" pitchFamily="34" charset="0"/>
              </a:rPr>
              <a:t>Ewig</a:t>
            </a:r>
            <a:r>
              <a:rPr lang="en-US" sz="1400" dirty="0">
                <a:solidFill>
                  <a:srgbClr val="292934"/>
                </a:solidFill>
                <a:latin typeface="Gill Sans MT" panose="020B0502020104020203" pitchFamily="34" charset="0"/>
              </a:rPr>
              <a:t>, Library of Congress Prints and Photographs Division</a:t>
            </a:r>
          </a:p>
        </p:txBody>
      </p:sp>
      <p:sp>
        <p:nvSpPr>
          <p:cNvPr id="8" name="TextBox 7">
            <a:extLst>
              <a:ext uri="{FF2B5EF4-FFF2-40B4-BE49-F238E27FC236}">
                <a16:creationId xmlns="" xmlns:a16="http://schemas.microsoft.com/office/drawing/2014/main" id="{2C818782-9751-4870-B17F-5DAC672FF13F}"/>
              </a:ext>
            </a:extLst>
          </p:cNvPr>
          <p:cNvSpPr txBox="1"/>
          <p:nvPr/>
        </p:nvSpPr>
        <p:spPr>
          <a:xfrm>
            <a:off x="9298513" y="4135504"/>
            <a:ext cx="2286000" cy="685800"/>
          </a:xfrm>
          <a:prstGeom prst="rect">
            <a:avLst/>
          </a:prstGeom>
          <a:solidFill>
            <a:schemeClr val="bg1"/>
          </a:solidFill>
        </p:spPr>
        <p:txBody>
          <a:bodyPr wrap="square" rtlCol="0">
            <a:spAutoFit/>
          </a:bodyPr>
          <a:lstStyle/>
          <a:p>
            <a:pPr defTabSz="457200"/>
            <a:r>
              <a:rPr lang="en-US" sz="1400" dirty="0">
                <a:solidFill>
                  <a:srgbClr val="292934"/>
                </a:solidFill>
                <a:latin typeface="Gill Sans MT" panose="020B0502020104020203" pitchFamily="34" charset="0"/>
              </a:rPr>
              <a:t>Mary Beth Norton, former president of the American Historical </a:t>
            </a:r>
            <a:r>
              <a:rPr lang="en-US" sz="1400" dirty="0" smtClean="0">
                <a:solidFill>
                  <a:srgbClr val="292934"/>
                </a:solidFill>
                <a:latin typeface="Gill Sans MT" panose="020B0502020104020203" pitchFamily="34" charset="0"/>
              </a:rPr>
              <a:t>Association</a:t>
            </a:r>
            <a:endParaRPr lang="en-US" sz="1400" i="1" dirty="0">
              <a:solidFill>
                <a:srgbClr val="292934"/>
              </a:solidFill>
              <a:latin typeface="Gill Sans MT" panose="020B0502020104020203"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5300" y="279400"/>
            <a:ext cx="1581400" cy="1828800"/>
          </a:xfrm>
          <a:prstGeom prst="rect">
            <a:avLst/>
          </a:prstGeom>
        </p:spPr>
      </p:pic>
    </p:spTree>
    <p:custDataLst>
      <p:tags r:id="rId1"/>
    </p:custDataLst>
    <p:extLst>
      <p:ext uri="{BB962C8B-B14F-4D97-AF65-F5344CB8AC3E}">
        <p14:creationId xmlns:p14="http://schemas.microsoft.com/office/powerpoint/2010/main" val="221662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796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5100" y="1307133"/>
            <a:ext cx="4597400" cy="6374252"/>
          </a:xfrm>
        </p:spPr>
      </p:pic>
      <p:grpSp>
        <p:nvGrpSpPr>
          <p:cNvPr id="2" name="Group 1"/>
          <p:cNvGrpSpPr/>
          <p:nvPr/>
        </p:nvGrpSpPr>
        <p:grpSpPr>
          <a:xfrm>
            <a:off x="5501289" y="235169"/>
            <a:ext cx="6819900" cy="6108700"/>
            <a:chOff x="5511800" y="266700"/>
            <a:chExt cx="6819900" cy="6108700"/>
          </a:xfrm>
        </p:grpSpPr>
        <p:sp>
          <p:nvSpPr>
            <p:cNvPr id="8" name="Cloud Callout 7"/>
            <p:cNvSpPr/>
            <p:nvPr/>
          </p:nvSpPr>
          <p:spPr>
            <a:xfrm>
              <a:off x="5511800" y="266700"/>
              <a:ext cx="6819900" cy="6108700"/>
            </a:xfrm>
            <a:prstGeom prst="cloudCallout">
              <a:avLst>
                <a:gd name="adj1" fmla="val -72822"/>
                <a:gd name="adj2" fmla="val -150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6369886" y="854917"/>
              <a:ext cx="5276819" cy="5161526"/>
              <a:chOff x="6020636" y="854917"/>
              <a:chExt cx="5276819" cy="5161526"/>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4739" y="1117600"/>
                <a:ext cx="2135361" cy="2110824"/>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0232">
                <a:off x="6767339" y="1307511"/>
                <a:ext cx="1657344" cy="163830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26900">
                <a:off x="8117118" y="4809614"/>
                <a:ext cx="1213803" cy="1199855"/>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2057" y="3095995"/>
                <a:ext cx="2340443" cy="2313549"/>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0232">
                <a:off x="8849902" y="3488629"/>
                <a:ext cx="1657344" cy="1638300"/>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8181610" y="2694916"/>
                <a:ext cx="904432" cy="894039"/>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6015440" y="2431578"/>
                <a:ext cx="904432" cy="894039"/>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10398220" y="3083776"/>
                <a:ext cx="904432" cy="894039"/>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8120285" y="860113"/>
                <a:ext cx="904432" cy="894039"/>
              </a:xfrm>
              <a:prstGeom prst="rect">
                <a:avLst/>
              </a:prstGeom>
            </p:spPr>
          </p:pic>
        </p:grpSp>
      </p:grpSp>
    </p:spTree>
    <p:custDataLst>
      <p:tags r:id="rId1"/>
    </p:custDataLst>
    <p:extLst>
      <p:ext uri="{BB962C8B-B14F-4D97-AF65-F5344CB8AC3E}">
        <p14:creationId xmlns:p14="http://schemas.microsoft.com/office/powerpoint/2010/main" val="424997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197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7463" y="6041531"/>
            <a:ext cx="11777838" cy="677108"/>
          </a:xfrm>
          <a:prstGeom prst="rect">
            <a:avLst/>
          </a:prstGeom>
          <a:solidFill>
            <a:schemeClr val="bg1"/>
          </a:solidFill>
        </p:spPr>
        <p:txBody>
          <a:bodyPr wrap="square" rtlCol="0">
            <a:spAutoFit/>
          </a:bodyPr>
          <a:lstStyle/>
          <a:p>
            <a:r>
              <a:rPr lang="en-US" sz="1900" b="1" dirty="0" smtClean="0">
                <a:latin typeface="Gill Sans MT" panose="020B0502020104020203" pitchFamily="34" charset="0"/>
              </a:rPr>
              <a:t>Source</a:t>
            </a:r>
            <a:r>
              <a:rPr lang="en-US" sz="1900" b="1" dirty="0">
                <a:latin typeface="Gill Sans MT" panose="020B0502020104020203" pitchFamily="34" charset="0"/>
              </a:rPr>
              <a:t>: </a:t>
            </a:r>
            <a:r>
              <a:rPr lang="en-US" sz="1900" b="1" dirty="0" smtClean="0">
                <a:latin typeface="Gill Sans MT" panose="020B0502020104020203" pitchFamily="34" charset="0"/>
              </a:rPr>
              <a:t>Marjorie Y. Lipson and J. David Cooper, </a:t>
            </a:r>
            <a:r>
              <a:rPr lang="en-US" sz="1900" b="1" i="1" dirty="0">
                <a:latin typeface="Gill Sans MT" panose="020B0502020104020203" pitchFamily="34" charset="0"/>
              </a:rPr>
              <a:t>U</a:t>
            </a:r>
            <a:r>
              <a:rPr lang="en-US" sz="1900" b="1" i="1" dirty="0" smtClean="0">
                <a:latin typeface="Gill Sans MT" panose="020B0502020104020203" pitchFamily="34" charset="0"/>
              </a:rPr>
              <a:t>nderstanding and Supporting Comprehension Development in the Elementary and Middle Grades</a:t>
            </a:r>
            <a:r>
              <a:rPr lang="en-US" sz="1900" b="1" dirty="0" smtClean="0">
                <a:latin typeface="Gill Sans MT" panose="020B0502020104020203" pitchFamily="34" charset="0"/>
              </a:rPr>
              <a:t> (Boston: Houghton Mifflin Company, 2002), 1.</a:t>
            </a:r>
            <a:endParaRPr lang="en-US" sz="1900" b="1" dirty="0">
              <a:latin typeface="Gill Sans MT" panose="020B0502020104020203" pitchFamily="34" charset="0"/>
            </a:endParaRPr>
          </a:p>
        </p:txBody>
      </p:sp>
      <p:sp>
        <p:nvSpPr>
          <p:cNvPr id="4" name="Rectangle 3"/>
          <p:cNvSpPr/>
          <p:nvPr/>
        </p:nvSpPr>
        <p:spPr>
          <a:xfrm>
            <a:off x="1521836" y="289448"/>
            <a:ext cx="290621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Text</a:t>
            </a:r>
          </a:p>
          <a:p>
            <a:pPr algn="ctr"/>
            <a:r>
              <a:rPr lang="en-US" sz="3600" dirty="0">
                <a:solidFill>
                  <a:prstClr val="black"/>
                </a:solidFill>
              </a:rPr>
              <a:t>s</a:t>
            </a:r>
            <a:r>
              <a:rPr lang="en-US" sz="3600" dirty="0" smtClean="0">
                <a:solidFill>
                  <a:prstClr val="black"/>
                </a:solidFill>
              </a:rPr>
              <a:t>tructure </a:t>
            </a:r>
            <a:r>
              <a:rPr lang="en-US" sz="3600" dirty="0">
                <a:solidFill>
                  <a:prstClr val="black"/>
                </a:solidFill>
              </a:rPr>
              <a:t>&amp; complexity</a:t>
            </a:r>
          </a:p>
        </p:txBody>
      </p:sp>
      <p:sp>
        <p:nvSpPr>
          <p:cNvPr id="5" name="Rectangle 4"/>
          <p:cNvSpPr/>
          <p:nvPr/>
        </p:nvSpPr>
        <p:spPr>
          <a:xfrm>
            <a:off x="7763948" y="289448"/>
            <a:ext cx="290621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Reading</a:t>
            </a:r>
          </a:p>
          <a:p>
            <a:pPr algn="ctr"/>
            <a:r>
              <a:rPr lang="en-US" sz="3600" dirty="0">
                <a:solidFill>
                  <a:prstClr val="black"/>
                </a:solidFill>
              </a:rPr>
              <a:t>p</a:t>
            </a:r>
            <a:r>
              <a:rPr lang="en-US" sz="3600" dirty="0" smtClean="0">
                <a:solidFill>
                  <a:prstClr val="black"/>
                </a:solidFill>
              </a:rPr>
              <a:t>urpose </a:t>
            </a:r>
            <a:r>
              <a:rPr lang="en-US" sz="3600" dirty="0">
                <a:solidFill>
                  <a:prstClr val="black"/>
                </a:solidFill>
              </a:rPr>
              <a:t>&amp; task</a:t>
            </a:r>
          </a:p>
        </p:txBody>
      </p:sp>
      <p:sp>
        <p:nvSpPr>
          <p:cNvPr id="6" name="Rectangle 5"/>
          <p:cNvSpPr/>
          <p:nvPr/>
        </p:nvSpPr>
        <p:spPr>
          <a:xfrm>
            <a:off x="4428052" y="2803408"/>
            <a:ext cx="333589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Knowledge, experience, &amp; vocabulary</a:t>
            </a:r>
          </a:p>
        </p:txBody>
      </p:sp>
      <p:sp>
        <p:nvSpPr>
          <p:cNvPr id="7" name="Left-Right-Up Arrow 6"/>
          <p:cNvSpPr/>
          <p:nvPr/>
        </p:nvSpPr>
        <p:spPr>
          <a:xfrm rot="10800000">
            <a:off x="4685630" y="493067"/>
            <a:ext cx="2820740" cy="2179536"/>
          </a:xfrm>
          <a:prstGeom prst="leftRigh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ectangle 7"/>
          <p:cNvSpPr/>
          <p:nvPr/>
        </p:nvSpPr>
        <p:spPr>
          <a:xfrm>
            <a:off x="3395319" y="4763014"/>
            <a:ext cx="5401362" cy="900246"/>
          </a:xfrm>
          <a:prstGeom prst="rect">
            <a:avLst/>
          </a:prstGeom>
          <a:solidFill>
            <a:schemeClr val="bg1"/>
          </a:solidFill>
          <a:ln>
            <a:noFill/>
          </a:ln>
        </p:spPr>
        <p:txBody>
          <a:bodyPr wrap="square" lIns="68580" tIns="34290" rIns="68580" bIns="34290">
            <a:spAutoFit/>
          </a:bodyPr>
          <a:lstStyle/>
          <a:p>
            <a:pPr algn="ctr"/>
            <a:r>
              <a:rPr lang="en-US" sz="5400" dirty="0">
                <a:ln w="0"/>
                <a:solidFill>
                  <a:prstClr val="black"/>
                </a:solidFill>
                <a:effectLst>
                  <a:outerShdw blurRad="38100" dist="25400" dir="5400000" algn="ctr" rotWithShape="0">
                    <a:srgbClr val="6E747A">
                      <a:alpha val="43000"/>
                    </a:srgbClr>
                  </a:outerShdw>
                </a:effectLst>
              </a:rPr>
              <a:t>COMPREHENSION</a:t>
            </a:r>
          </a:p>
        </p:txBody>
      </p:sp>
      <p:sp>
        <p:nvSpPr>
          <p:cNvPr id="9" name="Curved Right Arrow 8"/>
          <p:cNvSpPr/>
          <p:nvPr/>
        </p:nvSpPr>
        <p:spPr>
          <a:xfrm>
            <a:off x="523330" y="2333128"/>
            <a:ext cx="2743200" cy="3383280"/>
          </a:xfrm>
          <a:prstGeom prst="curv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14" name="Curved Right Arrow 13"/>
          <p:cNvSpPr/>
          <p:nvPr/>
        </p:nvSpPr>
        <p:spPr>
          <a:xfrm flipH="1">
            <a:off x="9054259" y="2333128"/>
            <a:ext cx="2743200" cy="3383280"/>
          </a:xfrm>
          <a:prstGeom prst="curv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1694" y="5922885"/>
            <a:ext cx="914400" cy="914400"/>
          </a:xfrm>
          <a:prstGeom prst="rect">
            <a:avLst/>
          </a:prstGeom>
        </p:spPr>
      </p:pic>
    </p:spTree>
    <p:custDataLst>
      <p:tags r:id="rId1"/>
    </p:custDataLst>
    <p:extLst>
      <p:ext uri="{BB962C8B-B14F-4D97-AF65-F5344CB8AC3E}">
        <p14:creationId xmlns:p14="http://schemas.microsoft.com/office/powerpoint/2010/main" val="44805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729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8" y="966703"/>
            <a:ext cx="5498431" cy="4664075"/>
          </a:xfrm>
        </p:spPr>
        <p:txBody>
          <a:bodyPr>
            <a:noAutofit/>
          </a:bodyPr>
          <a:lstStyle/>
          <a:p>
            <a:r>
              <a:rPr lang="en-US" sz="9600" dirty="0" smtClean="0">
                <a:ln>
                  <a:solidFill>
                    <a:schemeClr val="tx1"/>
                  </a:solidFill>
                </a:ln>
                <a:solidFill>
                  <a:schemeClr val="bg1"/>
                </a:solidFill>
                <a:latin typeface="Gill Sans MT" panose="020B0502020104020203" pitchFamily="34" charset="0"/>
              </a:rPr>
              <a:t>What are Explainer Videos?</a:t>
            </a:r>
            <a:endParaRPr lang="en-US" sz="9600" dirty="0">
              <a:ln>
                <a:solidFill>
                  <a:schemeClr val="tx1"/>
                </a:solidFill>
              </a:ln>
              <a:solidFill>
                <a:schemeClr val="bg1"/>
              </a:solidFill>
              <a:latin typeface="Gill Sans MT" panose="020B05020201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367" y="0"/>
            <a:ext cx="5913633" cy="6858000"/>
          </a:xfrm>
          <a:prstGeom prst="rect">
            <a:avLst/>
          </a:prstGeom>
        </p:spPr>
      </p:pic>
    </p:spTree>
    <p:extLst>
      <p:ext uri="{BB962C8B-B14F-4D97-AF65-F5344CB8AC3E}">
        <p14:creationId xmlns:p14="http://schemas.microsoft.com/office/powerpoint/2010/main" val="20802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Up Arrow 4"/>
          <p:cNvSpPr/>
          <p:nvPr/>
        </p:nvSpPr>
        <p:spPr>
          <a:xfrm>
            <a:off x="584200" y="365125"/>
            <a:ext cx="508000" cy="975360"/>
          </a:xfrm>
          <a:prstGeom prst="upArrow">
            <a:avLst/>
          </a:prstGeom>
          <a:solidFill>
            <a:srgbClr val="90B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p:cNvSpPr/>
          <p:nvPr/>
        </p:nvSpPr>
        <p:spPr>
          <a:xfrm>
            <a:off x="15240" y="365125"/>
            <a:ext cx="508000" cy="975360"/>
          </a:xfrm>
          <a:prstGeom prst="upArrow">
            <a:avLst/>
          </a:prstGeom>
          <a:solidFill>
            <a:srgbClr val="90B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9508411">
            <a:off x="117872" y="189310"/>
            <a:ext cx="508000" cy="975360"/>
          </a:xfrm>
          <a:prstGeom prst="upArrow">
            <a:avLst/>
          </a:prstGeom>
          <a:solidFill>
            <a:srgbClr val="90B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83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 name="Picture 7"/>
          <p:cNvPicPr>
            <a:picLocks noChangeAspect="1"/>
          </p:cNvPicPr>
          <p:nvPr/>
        </p:nvPicPr>
        <p:blipFill>
          <a:blip r:embed="rId3"/>
          <a:stretch>
            <a:fillRect/>
          </a:stretch>
        </p:blipFill>
        <p:spPr>
          <a:xfrm>
            <a:off x="0" y="0"/>
            <a:ext cx="12192000" cy="6858000"/>
          </a:xfrm>
          <a:prstGeom prst="rect">
            <a:avLst/>
          </a:prstGeom>
        </p:spPr>
      </p:pic>
      <p:sp>
        <p:nvSpPr>
          <p:cNvPr id="5" name="Donut 4"/>
          <p:cNvSpPr/>
          <p:nvPr/>
        </p:nvSpPr>
        <p:spPr>
          <a:xfrm>
            <a:off x="10170543" y="5411534"/>
            <a:ext cx="1009291" cy="1009290"/>
          </a:xfrm>
          <a:prstGeom prst="donut">
            <a:avLst>
              <a:gd name="adj" fmla="val 15622"/>
            </a:avLst>
          </a:prstGeom>
          <a:solidFill>
            <a:srgbClr val="F9C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10394830" y="121264"/>
            <a:ext cx="1575759" cy="1186710"/>
          </a:xfrm>
          <a:prstGeom prst="donut">
            <a:avLst>
              <a:gd name="adj" fmla="val 15622"/>
            </a:avLst>
          </a:prstGeom>
          <a:solidFill>
            <a:srgbClr val="F9C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885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396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775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1738" y="966703"/>
            <a:ext cx="5498431" cy="4664075"/>
          </a:xfrm>
        </p:spPr>
        <p:txBody>
          <a:bodyPr>
            <a:noAutofit/>
          </a:bodyPr>
          <a:lstStyle/>
          <a:p>
            <a:r>
              <a:rPr lang="en-US" sz="9600" dirty="0" smtClean="0">
                <a:ln>
                  <a:solidFill>
                    <a:schemeClr val="tx1"/>
                  </a:solidFill>
                </a:ln>
                <a:solidFill>
                  <a:schemeClr val="bg1"/>
                </a:solidFill>
                <a:latin typeface="Gill Sans MT" panose="020B0502020104020203" pitchFamily="34" charset="0"/>
              </a:rPr>
              <a:t>Using Explainer Videos</a:t>
            </a:r>
            <a:endParaRPr lang="en-US" sz="9600" dirty="0">
              <a:ln>
                <a:solidFill>
                  <a:schemeClr val="tx1"/>
                </a:solidFill>
              </a:ln>
              <a:solidFill>
                <a:schemeClr val="bg1"/>
              </a:solidFill>
              <a:latin typeface="Gill Sans MT" panose="020B0502020104020203"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3054" y="1502229"/>
            <a:ext cx="6081291" cy="5066195"/>
          </a:xfr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0142" y="2567925"/>
            <a:ext cx="2131875" cy="2955825"/>
          </a:xfrm>
          <a:prstGeom prst="rect">
            <a:avLst/>
          </a:prstGeom>
        </p:spPr>
      </p:pic>
      <p:sp>
        <p:nvSpPr>
          <p:cNvPr id="6" name="Cloud Callout 5"/>
          <p:cNvSpPr/>
          <p:nvPr/>
        </p:nvSpPr>
        <p:spPr>
          <a:xfrm>
            <a:off x="9223622" y="1975432"/>
            <a:ext cx="2398318" cy="2148215"/>
          </a:xfrm>
          <a:prstGeom prst="cloudCallout">
            <a:avLst>
              <a:gd name="adj1" fmla="val -72822"/>
              <a:gd name="adj2" fmla="val -150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0509" y="2144739"/>
            <a:ext cx="750931" cy="74230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0232">
            <a:off x="9795592" y="2370044"/>
            <a:ext cx="582829" cy="57613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26900">
            <a:off x="10304688" y="3558453"/>
            <a:ext cx="426852" cy="42194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6339" y="3024627"/>
            <a:ext cx="823052" cy="81359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0232">
            <a:off x="10592728" y="3107477"/>
            <a:ext cx="582829" cy="57613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10274791" y="2850354"/>
            <a:ext cx="318057" cy="31440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9436370" y="2648617"/>
            <a:ext cx="318057" cy="31440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11144642" y="2910557"/>
            <a:ext cx="318057" cy="314402"/>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10316946" y="2222542"/>
            <a:ext cx="318057" cy="314402"/>
          </a:xfrm>
          <a:prstGeom prst="rect">
            <a:avLst/>
          </a:prstGeom>
        </p:spPr>
      </p:pic>
    </p:spTree>
    <p:extLst>
      <p:ext uri="{BB962C8B-B14F-4D97-AF65-F5344CB8AC3E}">
        <p14:creationId xmlns:p14="http://schemas.microsoft.com/office/powerpoint/2010/main" val="342439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8"/>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9"/>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2"/>
                                        </p:tgtEl>
                                        <p:attrNameLst>
                                          <p:attrName>r</p:attrName>
                                        </p:attrNameLst>
                                      </p:cBhvr>
                                    </p:animRot>
                                  </p:childTnLst>
                                </p:cTn>
                              </p:par>
                            </p:childTnLst>
                          </p:cTn>
                        </p:par>
                        <p:par>
                          <p:cTn id="14" fill="hold">
                            <p:stCondLst>
                              <p:cond delay="4000"/>
                            </p:stCondLst>
                            <p:childTnLst>
                              <p:par>
                                <p:cTn id="15" presetID="8" presetClass="emph" presetSubtype="0" fill="hold" nodeType="afterEffect">
                                  <p:stCondLst>
                                    <p:cond delay="0"/>
                                  </p:stCondLst>
                                  <p:childTnLst>
                                    <p:animRot by="21600000">
                                      <p:cBhvr>
                                        <p:cTn id="16" dur="2000" fill="hold"/>
                                        <p:tgtEl>
                                          <p:spTgt spid="10"/>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3"/>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4"/>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15"/>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7759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367" y="0"/>
            <a:ext cx="5913633" cy="6858000"/>
          </a:xfrm>
          <a:prstGeom prst="rect">
            <a:avLst/>
          </a:prstGeom>
        </p:spPr>
      </p:pic>
    </p:spTree>
    <p:extLst>
      <p:ext uri="{BB962C8B-B14F-4D97-AF65-F5344CB8AC3E}">
        <p14:creationId xmlns:p14="http://schemas.microsoft.com/office/powerpoint/2010/main" val="400160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60765"/>
          </a:xfrm>
          <a:prstGeom prst="rect">
            <a:avLst/>
          </a:prstGeom>
          <a:solidFill>
            <a:srgbClr val="577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
            <a:ext cx="10515600" cy="1260764"/>
          </a:xfrm>
        </p:spPr>
        <p:txBody>
          <a:bodyPr>
            <a:noAutofit/>
          </a:bodyPr>
          <a:lstStyle/>
          <a:p>
            <a:pPr algn="ctr"/>
            <a:r>
              <a:rPr lang="en-US" sz="8000" dirty="0" smtClean="0">
                <a:solidFill>
                  <a:schemeClr val="bg1"/>
                </a:solidFill>
                <a:latin typeface="Gill Sans MT" panose="020B0502020104020203" pitchFamily="34" charset="0"/>
              </a:rPr>
              <a:t>Resources</a:t>
            </a:r>
            <a:endParaRPr lang="en-US" sz="8000" dirty="0">
              <a:solidFill>
                <a:schemeClr val="bg1"/>
              </a:solidFill>
              <a:latin typeface="Gill Sans MT" panose="020B0502020104020203" pitchFamily="34" charset="0"/>
            </a:endParaRPr>
          </a:p>
        </p:txBody>
      </p:sp>
      <p:sp>
        <p:nvSpPr>
          <p:cNvPr id="3" name="Content Placeholder 2"/>
          <p:cNvSpPr>
            <a:spLocks noGrp="1"/>
          </p:cNvSpPr>
          <p:nvPr>
            <p:ph idx="1"/>
          </p:nvPr>
        </p:nvSpPr>
        <p:spPr>
          <a:xfrm>
            <a:off x="838200" y="1326574"/>
            <a:ext cx="10515600" cy="5145953"/>
          </a:xfrm>
        </p:spPr>
        <p:txBody>
          <a:bodyPr>
            <a:normAutofit/>
          </a:bodyPr>
          <a:lstStyle/>
          <a:p>
            <a:pPr marL="457200" indent="-457200">
              <a:buNone/>
            </a:pPr>
            <a:r>
              <a:rPr lang="en-US" dirty="0" err="1" smtClean="0">
                <a:latin typeface="Gill Sans MT" panose="020B0502020104020203" pitchFamily="34" charset="0"/>
              </a:rPr>
              <a:t>FreePik</a:t>
            </a:r>
            <a:r>
              <a:rPr lang="en-US" dirty="0" smtClean="0">
                <a:latin typeface="Gill Sans MT" panose="020B0502020104020203" pitchFamily="34" charset="0"/>
              </a:rPr>
              <a:t>, “Graphic Resources for Everyone.” </a:t>
            </a:r>
            <a:r>
              <a:rPr lang="en-US" dirty="0">
                <a:latin typeface="Gill Sans MT" panose="020B0502020104020203" pitchFamily="34" charset="0"/>
              </a:rPr>
              <a:t>Accessed October 8, 2020. </a:t>
            </a:r>
            <a:r>
              <a:rPr lang="en-US" u="sng" dirty="0">
                <a:solidFill>
                  <a:srgbClr val="577590"/>
                </a:solidFill>
                <a:latin typeface="Gill Sans MT" panose="020B0502020104020203" pitchFamily="34" charset="0"/>
              </a:rPr>
              <a:t>https://www.freepik.com</a:t>
            </a:r>
            <a:r>
              <a:rPr lang="en-US" u="sng" dirty="0" smtClean="0">
                <a:solidFill>
                  <a:srgbClr val="577590"/>
                </a:solidFill>
                <a:latin typeface="Gill Sans MT" panose="020B0502020104020203" pitchFamily="34" charset="0"/>
              </a:rPr>
              <a:t>/</a:t>
            </a:r>
            <a:r>
              <a:rPr lang="en-US" dirty="0" smtClean="0">
                <a:latin typeface="Gill Sans MT" panose="020B0502020104020203" pitchFamily="34" charset="0"/>
              </a:rPr>
              <a:t>.</a:t>
            </a:r>
          </a:p>
          <a:p>
            <a:pPr marL="457200" indent="-457200">
              <a:buNone/>
            </a:pPr>
            <a:r>
              <a:rPr lang="en-US" dirty="0" smtClean="0">
                <a:latin typeface="Gill Sans MT" panose="020B0502020104020203" pitchFamily="34" charset="0"/>
              </a:rPr>
              <a:t>“</a:t>
            </a:r>
            <a:r>
              <a:rPr lang="en-US" dirty="0">
                <a:latin typeface="Gill Sans MT" panose="020B0502020104020203" pitchFamily="34" charset="0"/>
              </a:rPr>
              <a:t>Looking </a:t>
            </a:r>
            <a:r>
              <a:rPr lang="en-US" dirty="0" smtClean="0">
                <a:latin typeface="Gill Sans MT" panose="020B0502020104020203" pitchFamily="34" charset="0"/>
              </a:rPr>
              <a:t>Sleek with Smooth PowerPoint Transitions,” </a:t>
            </a:r>
            <a:r>
              <a:rPr lang="en-US" i="1" dirty="0" err="1" smtClean="0">
                <a:latin typeface="Gill Sans MT" panose="020B0502020104020203" pitchFamily="34" charset="0"/>
              </a:rPr>
              <a:t>BrightCarbon</a:t>
            </a:r>
            <a:r>
              <a:rPr lang="en-US" i="1" dirty="0">
                <a:latin typeface="Gill Sans MT" panose="020B0502020104020203" pitchFamily="34" charset="0"/>
              </a:rPr>
              <a:t> Blog</a:t>
            </a:r>
            <a:r>
              <a:rPr lang="en-US" dirty="0">
                <a:latin typeface="Gill Sans MT" panose="020B0502020104020203" pitchFamily="34" charset="0"/>
              </a:rPr>
              <a:t>, May 21, 2015, </a:t>
            </a:r>
            <a:r>
              <a:rPr lang="en-US" u="sng" dirty="0">
                <a:solidFill>
                  <a:srgbClr val="577590"/>
                </a:solidFill>
                <a:latin typeface="Gill Sans MT" panose="020B0502020104020203" pitchFamily="34" charset="0"/>
              </a:rPr>
              <a:t>https://www.brightcarbon.com/blog/looking-sleek-with-smooth-powerpoint-transitions</a:t>
            </a:r>
            <a:r>
              <a:rPr lang="en-US" u="sng" dirty="0" smtClean="0">
                <a:solidFill>
                  <a:srgbClr val="577590"/>
                </a:solidFill>
                <a:latin typeface="Gill Sans MT" panose="020B0502020104020203" pitchFamily="34" charset="0"/>
              </a:rPr>
              <a:t>/</a:t>
            </a:r>
            <a:r>
              <a:rPr lang="en-US" dirty="0" smtClean="0">
                <a:latin typeface="Gill Sans MT" panose="020B0502020104020203" pitchFamily="34" charset="0"/>
              </a:rPr>
              <a:t>.</a:t>
            </a:r>
          </a:p>
          <a:p>
            <a:pPr marL="457200" indent="-457200">
              <a:buNone/>
            </a:pPr>
            <a:endParaRPr lang="en-US" dirty="0">
              <a:latin typeface="Gill Sans MT" panose="020B05020201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 y="65810"/>
            <a:ext cx="1143000" cy="1143000"/>
          </a:xfrm>
          <a:prstGeom prst="rect">
            <a:avLst/>
          </a:prstGeom>
        </p:spPr>
      </p:pic>
    </p:spTree>
    <p:extLst>
      <p:ext uri="{BB962C8B-B14F-4D97-AF65-F5344CB8AC3E}">
        <p14:creationId xmlns:p14="http://schemas.microsoft.com/office/powerpoint/2010/main" val="1180451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60765"/>
          </a:xfrm>
          <a:prstGeom prst="rect">
            <a:avLst/>
          </a:prstGeom>
          <a:solidFill>
            <a:srgbClr val="577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
            <a:ext cx="10515600" cy="1260764"/>
          </a:xfrm>
        </p:spPr>
        <p:txBody>
          <a:bodyPr>
            <a:noAutofit/>
          </a:bodyPr>
          <a:lstStyle/>
          <a:p>
            <a:pPr algn="ctr"/>
            <a:r>
              <a:rPr lang="en-US" sz="8000" dirty="0" smtClean="0">
                <a:solidFill>
                  <a:schemeClr val="bg1"/>
                </a:solidFill>
                <a:latin typeface="Gill Sans MT" panose="020B0502020104020203" pitchFamily="34" charset="0"/>
              </a:rPr>
              <a:t>Citations</a:t>
            </a:r>
            <a:endParaRPr lang="en-US" sz="8000" dirty="0">
              <a:solidFill>
                <a:schemeClr val="bg1"/>
              </a:solidFill>
              <a:latin typeface="Gill Sans MT" panose="020B0502020104020203" pitchFamily="34" charset="0"/>
            </a:endParaRPr>
          </a:p>
        </p:txBody>
      </p:sp>
      <p:sp>
        <p:nvSpPr>
          <p:cNvPr id="3" name="Content Placeholder 2"/>
          <p:cNvSpPr>
            <a:spLocks noGrp="1"/>
          </p:cNvSpPr>
          <p:nvPr>
            <p:ph idx="1"/>
          </p:nvPr>
        </p:nvSpPr>
        <p:spPr>
          <a:xfrm>
            <a:off x="838200" y="1326574"/>
            <a:ext cx="10515600" cy="5145953"/>
          </a:xfrm>
        </p:spPr>
        <p:txBody>
          <a:bodyPr>
            <a:normAutofit fontScale="92500"/>
          </a:bodyPr>
          <a:lstStyle/>
          <a:p>
            <a:pPr marL="457200" indent="-457200">
              <a:buNone/>
            </a:pPr>
            <a:r>
              <a:rPr lang="en-US" dirty="0" err="1" smtClean="0">
                <a:latin typeface="Gill Sans MT" panose="020B0502020104020203" pitchFamily="34" charset="0"/>
              </a:rPr>
              <a:t>Guo</a:t>
            </a:r>
            <a:r>
              <a:rPr lang="en-US" dirty="0" smtClean="0">
                <a:latin typeface="Gill Sans MT" panose="020B0502020104020203" pitchFamily="34" charset="0"/>
              </a:rPr>
              <a:t>, Philip J., </a:t>
            </a:r>
            <a:r>
              <a:rPr lang="en-US" dirty="0" err="1">
                <a:latin typeface="Gill Sans MT" panose="020B0502020104020203" pitchFamily="34" charset="0"/>
              </a:rPr>
              <a:t>Juho</a:t>
            </a:r>
            <a:r>
              <a:rPr lang="en-US" dirty="0">
                <a:latin typeface="Gill Sans MT" panose="020B0502020104020203" pitchFamily="34" charset="0"/>
              </a:rPr>
              <a:t> Kim, &amp; Rob </a:t>
            </a:r>
            <a:r>
              <a:rPr lang="en-US" dirty="0" smtClean="0">
                <a:latin typeface="Gill Sans MT" panose="020B0502020104020203" pitchFamily="34" charset="0"/>
              </a:rPr>
              <a:t>Rubin. </a:t>
            </a:r>
            <a:r>
              <a:rPr lang="en-US" dirty="0">
                <a:latin typeface="Gill Sans MT" panose="020B0502020104020203" pitchFamily="34" charset="0"/>
              </a:rPr>
              <a:t>“How Video Affects Student Engagement: An Empirical Study of MOOC </a:t>
            </a:r>
            <a:r>
              <a:rPr lang="en-US" dirty="0" smtClean="0">
                <a:latin typeface="Gill Sans MT" panose="020B0502020104020203" pitchFamily="34" charset="0"/>
              </a:rPr>
              <a:t>Videos.” Paper </a:t>
            </a:r>
            <a:r>
              <a:rPr lang="en-US" dirty="0">
                <a:latin typeface="Gill Sans MT" panose="020B0502020104020203" pitchFamily="34" charset="0"/>
              </a:rPr>
              <a:t>presented at the Learning at Scale Conference, Atlanta, Georgia March 4-5, </a:t>
            </a:r>
            <a:r>
              <a:rPr lang="en-US" dirty="0" smtClean="0">
                <a:latin typeface="Gill Sans MT" panose="020B0502020104020203" pitchFamily="34" charset="0"/>
              </a:rPr>
              <a:t>2014. </a:t>
            </a:r>
            <a:r>
              <a:rPr lang="en-US" u="sng" dirty="0">
                <a:solidFill>
                  <a:srgbClr val="577590"/>
                </a:solidFill>
                <a:latin typeface="Gill Sans MT" panose="020B0502020104020203" pitchFamily="34" charset="0"/>
              </a:rPr>
              <a:t>http://dx.doi.org/10.1145/2556325.256639/</a:t>
            </a:r>
            <a:r>
              <a:rPr lang="en-US" dirty="0">
                <a:latin typeface="Gill Sans MT" panose="020B0502020104020203" pitchFamily="34" charset="0"/>
              </a:rPr>
              <a:t>.</a:t>
            </a:r>
          </a:p>
          <a:p>
            <a:pPr marL="457200" indent="-457200">
              <a:buNone/>
            </a:pPr>
            <a:r>
              <a:rPr lang="en-US" dirty="0" err="1" smtClean="0">
                <a:latin typeface="Gill Sans MT" panose="020B0502020104020203" pitchFamily="34" charset="0"/>
              </a:rPr>
              <a:t>Krämer</a:t>
            </a:r>
            <a:r>
              <a:rPr lang="en-US" dirty="0" smtClean="0">
                <a:latin typeface="Gill Sans MT" panose="020B0502020104020203" pitchFamily="34" charset="0"/>
              </a:rPr>
              <a:t>, Andreas </a:t>
            </a:r>
            <a:r>
              <a:rPr lang="en-US" dirty="0">
                <a:latin typeface="Gill Sans MT" panose="020B0502020104020203" pitchFamily="34" charset="0"/>
              </a:rPr>
              <a:t>&amp; Sandra </a:t>
            </a:r>
            <a:r>
              <a:rPr lang="en-US" dirty="0" err="1" smtClean="0">
                <a:latin typeface="Gill Sans MT" panose="020B0502020104020203" pitchFamily="34" charset="0"/>
              </a:rPr>
              <a:t>Böhrs</a:t>
            </a:r>
            <a:r>
              <a:rPr lang="en-US" dirty="0" smtClean="0">
                <a:latin typeface="Gill Sans MT" panose="020B0502020104020203" pitchFamily="34" charset="0"/>
              </a:rPr>
              <a:t>. “How </a:t>
            </a:r>
            <a:r>
              <a:rPr lang="en-US" dirty="0">
                <a:latin typeface="Gill Sans MT" panose="020B0502020104020203" pitchFamily="34" charset="0"/>
              </a:rPr>
              <a:t>Do Customers Evaluate Explainer Videos? An Empirical Study on the Effectiveness and Efficiency of Different Explainer Video </a:t>
            </a:r>
            <a:r>
              <a:rPr lang="en-US" dirty="0" smtClean="0">
                <a:latin typeface="Gill Sans MT" panose="020B0502020104020203" pitchFamily="34" charset="0"/>
              </a:rPr>
              <a:t>Formats.” </a:t>
            </a:r>
            <a:r>
              <a:rPr lang="en-US" i="1" dirty="0">
                <a:latin typeface="Gill Sans MT" panose="020B0502020104020203" pitchFamily="34" charset="0"/>
              </a:rPr>
              <a:t>Journal of Education and Learning</a:t>
            </a:r>
            <a:r>
              <a:rPr lang="en-US" dirty="0">
                <a:latin typeface="Gill Sans MT" panose="020B0502020104020203" pitchFamily="34" charset="0"/>
              </a:rPr>
              <a:t> 6, no. 1 (2017): 254-266</a:t>
            </a:r>
            <a:r>
              <a:rPr lang="en-US" dirty="0" smtClean="0">
                <a:latin typeface="Gill Sans MT" panose="020B0502020104020203" pitchFamily="34" charset="0"/>
              </a:rPr>
              <a:t>.</a:t>
            </a:r>
          </a:p>
          <a:p>
            <a:pPr marL="457200" indent="-457200">
              <a:buNone/>
            </a:pPr>
            <a:r>
              <a:rPr lang="en-US" dirty="0" err="1" smtClean="0">
                <a:latin typeface="Gill Sans MT" panose="020B0502020104020203" pitchFamily="34" charset="0"/>
              </a:rPr>
              <a:t>Laaser</a:t>
            </a:r>
            <a:r>
              <a:rPr lang="en-US" dirty="0" smtClean="0">
                <a:latin typeface="Gill Sans MT" panose="020B0502020104020203" pitchFamily="34" charset="0"/>
              </a:rPr>
              <a:t>, Wolfram and Eduardo A. </a:t>
            </a:r>
            <a:r>
              <a:rPr lang="en-US" dirty="0" err="1" smtClean="0">
                <a:latin typeface="Gill Sans MT" panose="020B0502020104020203" pitchFamily="34" charset="0"/>
              </a:rPr>
              <a:t>Toloza</a:t>
            </a:r>
            <a:r>
              <a:rPr lang="en-US" dirty="0" smtClean="0">
                <a:latin typeface="Gill Sans MT" panose="020B0502020104020203" pitchFamily="34" charset="0"/>
              </a:rPr>
              <a:t>. “The Changing Role of the Educational Video in Higher Distance Education.” </a:t>
            </a:r>
            <a:r>
              <a:rPr lang="en-US" i="1" dirty="0" smtClean="0">
                <a:latin typeface="Gill Sans MT" panose="020B0502020104020203" pitchFamily="34" charset="0"/>
              </a:rPr>
              <a:t>International Review of Research in Open and Distributed Learning </a:t>
            </a:r>
            <a:r>
              <a:rPr lang="en-US" dirty="0" smtClean="0">
                <a:latin typeface="Gill Sans MT" panose="020B0502020104020203" pitchFamily="34" charset="0"/>
              </a:rPr>
              <a:t>18, no. 2 (April 2017): 1-13.</a:t>
            </a:r>
            <a:endParaRPr lang="en-US" dirty="0">
              <a:latin typeface="Gill Sans MT" panose="020B0502020104020203" pitchFamily="34" charset="0"/>
            </a:endParaRPr>
          </a:p>
          <a:p>
            <a:pPr marL="457200" indent="-457200">
              <a:buNone/>
            </a:pPr>
            <a:r>
              <a:rPr lang="en-US" dirty="0" err="1" smtClean="0">
                <a:latin typeface="Gill Sans MT" panose="020B0502020104020203" pitchFamily="34" charset="0"/>
              </a:rPr>
              <a:t>Tu</a:t>
            </a:r>
            <a:r>
              <a:rPr lang="en-US" dirty="0" smtClean="0">
                <a:latin typeface="Gill Sans MT" panose="020B0502020104020203" pitchFamily="34" charset="0"/>
              </a:rPr>
              <a:t>, </a:t>
            </a:r>
            <a:r>
              <a:rPr lang="en-US" dirty="0" err="1" smtClean="0">
                <a:latin typeface="Gill Sans MT" panose="020B0502020104020203" pitchFamily="34" charset="0"/>
              </a:rPr>
              <a:t>Duy</a:t>
            </a:r>
            <a:r>
              <a:rPr lang="en-US" dirty="0" smtClean="0">
                <a:latin typeface="Gill Sans MT" panose="020B0502020104020203" pitchFamily="34" charset="0"/>
              </a:rPr>
              <a:t> Linh. </a:t>
            </a:r>
            <a:r>
              <a:rPr lang="en-US" i="1" dirty="0">
                <a:latin typeface="Gill Sans MT" panose="020B0502020104020203" pitchFamily="34" charset="0"/>
              </a:rPr>
              <a:t>Feature and Narrative Storytelling for Multimedia </a:t>
            </a:r>
            <a:r>
              <a:rPr lang="en-US" i="1" dirty="0" smtClean="0">
                <a:latin typeface="Gill Sans MT" panose="020B0502020104020203" pitchFamily="34" charset="0"/>
              </a:rPr>
              <a:t>Journalists</a:t>
            </a:r>
            <a:r>
              <a:rPr lang="en-US" dirty="0" smtClean="0">
                <a:latin typeface="Gill Sans MT" panose="020B0502020104020203" pitchFamily="34" charset="0"/>
              </a:rPr>
              <a:t>. Burlington</a:t>
            </a:r>
            <a:r>
              <a:rPr lang="en-US" dirty="0">
                <a:latin typeface="Gill Sans MT" panose="020B0502020104020203" pitchFamily="34" charset="0"/>
              </a:rPr>
              <a:t>, MA: Focal Press, </a:t>
            </a:r>
            <a:r>
              <a:rPr lang="en-US" dirty="0" smtClean="0">
                <a:latin typeface="Gill Sans MT" panose="020B0502020104020203" pitchFamily="34" charset="0"/>
              </a:rPr>
              <a:t>2015.</a:t>
            </a:r>
          </a:p>
          <a:p>
            <a:pPr marL="457200" indent="-457200">
              <a:buNone/>
            </a:pPr>
            <a:endParaRPr lang="en-US" dirty="0">
              <a:latin typeface="Gill Sans MT" panose="020B05020201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 y="65810"/>
            <a:ext cx="1143000" cy="1143000"/>
          </a:xfrm>
          <a:prstGeom prst="rect">
            <a:avLst/>
          </a:prstGeom>
        </p:spPr>
      </p:pic>
    </p:spTree>
    <p:extLst>
      <p:ext uri="{BB962C8B-B14F-4D97-AF65-F5344CB8AC3E}">
        <p14:creationId xmlns:p14="http://schemas.microsoft.com/office/powerpoint/2010/main" val="3700083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05942" y="354891"/>
            <a:ext cx="7380116" cy="6148219"/>
          </a:xfr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845" y="1635439"/>
            <a:ext cx="2587195" cy="3587122"/>
          </a:xfrm>
          <a:prstGeom prst="rect">
            <a:avLst/>
          </a:prstGeom>
        </p:spPr>
      </p:pic>
      <p:sp>
        <p:nvSpPr>
          <p:cNvPr id="7" name="Cloud Callout 6"/>
          <p:cNvSpPr/>
          <p:nvPr/>
        </p:nvSpPr>
        <p:spPr>
          <a:xfrm>
            <a:off x="6176346" y="1102965"/>
            <a:ext cx="2910545" cy="2607025"/>
          </a:xfrm>
          <a:prstGeom prst="cloudCallout">
            <a:avLst>
              <a:gd name="adj1" fmla="val -72822"/>
              <a:gd name="adj2" fmla="val -150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9268" y="1466106"/>
            <a:ext cx="911313" cy="90084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0232">
            <a:off x="6861226" y="1547155"/>
            <a:ext cx="707309" cy="69918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26900">
            <a:off x="7437275" y="3041756"/>
            <a:ext cx="518018" cy="51206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783" y="2310430"/>
            <a:ext cx="998837" cy="98735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0232">
            <a:off x="7750007" y="2477996"/>
            <a:ext cx="707309" cy="69918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7464798" y="2139261"/>
            <a:ext cx="385987" cy="38155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6540337" y="2026875"/>
            <a:ext cx="385987" cy="381551"/>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8410786" y="2305216"/>
            <a:ext cx="385987" cy="381551"/>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7438626" y="1356217"/>
            <a:ext cx="385987" cy="381551"/>
          </a:xfrm>
          <a:prstGeom prst="rect">
            <a:avLst/>
          </a:prstGeom>
        </p:spPr>
      </p:pic>
    </p:spTree>
    <p:extLst>
      <p:ext uri="{BB962C8B-B14F-4D97-AF65-F5344CB8AC3E}">
        <p14:creationId xmlns:p14="http://schemas.microsoft.com/office/powerpoint/2010/main" val="2815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8" presetClass="emph" presetSubtype="0" fill="hold" nodeType="afterEffect">
                                  <p:stCondLst>
                                    <p:cond delay="0"/>
                                  </p:stCondLst>
                                  <p:childTnLst>
                                    <p:animRot by="21600000">
                                      <p:cBhvr>
                                        <p:cTn id="55" dur="2000" fill="hold"/>
                                        <p:tgtEl>
                                          <p:spTgt spid="9"/>
                                        </p:tgtEl>
                                        <p:attrNameLst>
                                          <p:attrName>r</p:attrName>
                                        </p:attrNameLst>
                                      </p:cBhvr>
                                    </p:animRot>
                                  </p:childTnLst>
                                </p:cTn>
                              </p:par>
                              <p:par>
                                <p:cTn id="56" presetID="8" presetClass="emph" presetSubtype="0" fill="hold" nodeType="withEffect">
                                  <p:stCondLst>
                                    <p:cond delay="0"/>
                                  </p:stCondLst>
                                  <p:childTnLst>
                                    <p:animRot by="21600000">
                                      <p:cBhvr>
                                        <p:cTn id="57" dur="2000" fill="hold"/>
                                        <p:tgtEl>
                                          <p:spTgt spid="12"/>
                                        </p:tgtEl>
                                        <p:attrNameLst>
                                          <p:attrName>r</p:attrName>
                                        </p:attrNameLst>
                                      </p:cBhvr>
                                    </p:animRot>
                                  </p:childTnLst>
                                </p:cTn>
                              </p:par>
                            </p:childTnLst>
                          </p:cTn>
                        </p:par>
                        <p:par>
                          <p:cTn id="58" fill="hold">
                            <p:stCondLst>
                              <p:cond delay="2500"/>
                            </p:stCondLst>
                            <p:childTnLst>
                              <p:par>
                                <p:cTn id="59" presetID="8" presetClass="emph" presetSubtype="0" fill="hold" nodeType="afterEffect">
                                  <p:stCondLst>
                                    <p:cond delay="0"/>
                                  </p:stCondLst>
                                  <p:childTnLst>
                                    <p:animRot by="21600000">
                                      <p:cBhvr>
                                        <p:cTn id="60" dur="2000" fill="hold"/>
                                        <p:tgtEl>
                                          <p:spTgt spid="10"/>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13"/>
                                        </p:tgtEl>
                                        <p:attrNameLst>
                                          <p:attrName>r</p:attrName>
                                        </p:attrNameLst>
                                      </p:cBhvr>
                                    </p:animRot>
                                  </p:childTnLst>
                                </p:cTn>
                              </p:par>
                            </p:childTnLst>
                          </p:cTn>
                        </p:par>
                        <p:par>
                          <p:cTn id="63" fill="hold">
                            <p:stCondLst>
                              <p:cond delay="4500"/>
                            </p:stCondLst>
                            <p:childTnLst>
                              <p:par>
                                <p:cTn id="64" presetID="8" presetClass="emph" presetSubtype="0" fill="hold" nodeType="afterEffect">
                                  <p:stCondLst>
                                    <p:cond delay="0"/>
                                  </p:stCondLst>
                                  <p:childTnLst>
                                    <p:animRot by="21600000">
                                      <p:cBhvr>
                                        <p:cTn id="65" dur="2000" fill="hold"/>
                                        <p:tgtEl>
                                          <p:spTgt spid="11"/>
                                        </p:tgtEl>
                                        <p:attrNameLst>
                                          <p:attrName>r</p:attrName>
                                        </p:attrNameLst>
                                      </p:cBhvr>
                                    </p:animRot>
                                  </p:childTnLst>
                                </p:cTn>
                              </p:par>
                              <p:par>
                                <p:cTn id="66" presetID="8" presetClass="emph" presetSubtype="0" fill="hold" nodeType="withEffect">
                                  <p:stCondLst>
                                    <p:cond delay="0"/>
                                  </p:stCondLst>
                                  <p:childTnLst>
                                    <p:animRot by="21600000">
                                      <p:cBhvr>
                                        <p:cTn id="67" dur="2000" fill="hold"/>
                                        <p:tgtEl>
                                          <p:spTgt spid="14"/>
                                        </p:tgtEl>
                                        <p:attrNameLst>
                                          <p:attrName>r</p:attrName>
                                        </p:attrNameLst>
                                      </p:cBhvr>
                                    </p:animRot>
                                  </p:childTnLst>
                                </p:cTn>
                              </p:par>
                              <p:par>
                                <p:cTn id="68" presetID="8" presetClass="emph" presetSubtype="0" fill="hold" nodeType="withEffect">
                                  <p:stCondLst>
                                    <p:cond delay="0"/>
                                  </p:stCondLst>
                                  <p:childTnLst>
                                    <p:animRot by="21600000">
                                      <p:cBhvr>
                                        <p:cTn id="69" dur="2000" fill="hold"/>
                                        <p:tgtEl>
                                          <p:spTgt spid="15"/>
                                        </p:tgtEl>
                                        <p:attrNameLst>
                                          <p:attrName>r</p:attrName>
                                        </p:attrNameLst>
                                      </p:cBhvr>
                                    </p:animRot>
                                  </p:childTnLst>
                                </p:cTn>
                              </p:par>
                              <p:par>
                                <p:cTn id="70" presetID="8" presetClass="emph" presetSubtype="0" fill="hold" nodeType="withEffect">
                                  <p:stCondLst>
                                    <p:cond delay="0"/>
                                  </p:stCondLst>
                                  <p:childTnLst>
                                    <p:animRot by="21600000">
                                      <p:cBhvr>
                                        <p:cTn id="71" dur="2000" fill="hold"/>
                                        <p:tgtEl>
                                          <p:spTgt spid="16"/>
                                        </p:tgtEl>
                                        <p:attrNameLst>
                                          <p:attrName>r</p:attrName>
                                        </p:attrNameLst>
                                      </p:cBhvr>
                                    </p:animRot>
                                  </p:childTnLst>
                                </p:cTn>
                              </p:par>
                              <p:par>
                                <p:cTn id="72" presetID="8" presetClass="emph" presetSubtype="0" fill="hold" nodeType="withEffect">
                                  <p:stCondLst>
                                    <p:cond delay="0"/>
                                  </p:stCondLst>
                                  <p:childTnLst>
                                    <p:animRot by="21600000">
                                      <p:cBhvr>
                                        <p:cTn id="73"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05942" y="354891"/>
            <a:ext cx="7380116" cy="6148219"/>
          </a:xfrm>
        </p:spPr>
      </p:pic>
      <p:sp>
        <p:nvSpPr>
          <p:cNvPr id="7" name="Rounded Rectangle 6"/>
          <p:cNvSpPr/>
          <p:nvPr/>
        </p:nvSpPr>
        <p:spPr>
          <a:xfrm>
            <a:off x="130752" y="4322914"/>
            <a:ext cx="3869635" cy="1332588"/>
          </a:xfrm>
          <a:prstGeom prst="roundRect">
            <a:avLst/>
          </a:prstGeom>
          <a:solidFill>
            <a:srgbClr val="F941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a:solidFill>
                    <a:schemeClr val="tx1"/>
                  </a:solidFill>
                </a:ln>
                <a:latin typeface="Gill Sans MT" panose="020B0502020104020203" pitchFamily="34" charset="0"/>
              </a:rPr>
              <a:t>Script</a:t>
            </a:r>
            <a:endParaRPr lang="en-US" sz="6000" dirty="0">
              <a:ln>
                <a:solidFill>
                  <a:schemeClr val="tx1"/>
                </a:solidFill>
              </a:ln>
              <a:latin typeface="Gill Sans MT" panose="020B0502020104020203" pitchFamily="34" charset="0"/>
            </a:endParaRPr>
          </a:p>
        </p:txBody>
      </p:sp>
      <p:sp>
        <p:nvSpPr>
          <p:cNvPr id="8" name="Rounded Rectangle 7"/>
          <p:cNvSpPr/>
          <p:nvPr/>
        </p:nvSpPr>
        <p:spPr>
          <a:xfrm>
            <a:off x="130752" y="2342625"/>
            <a:ext cx="3869635" cy="1332588"/>
          </a:xfrm>
          <a:prstGeom prst="roundRect">
            <a:avLst/>
          </a:prstGeom>
          <a:solidFill>
            <a:srgbClr val="F941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a:solidFill>
                    <a:schemeClr val="tx1"/>
                  </a:solidFill>
                </a:ln>
                <a:latin typeface="Gill Sans MT" panose="020B0502020104020203" pitchFamily="34" charset="0"/>
              </a:rPr>
              <a:t>Length</a:t>
            </a:r>
            <a:endParaRPr lang="en-US" sz="6000" dirty="0">
              <a:ln>
                <a:solidFill>
                  <a:schemeClr val="tx1"/>
                </a:solidFill>
              </a:ln>
              <a:latin typeface="Gill Sans MT" panose="020B0502020104020203" pitchFamily="34" charset="0"/>
            </a:endParaRPr>
          </a:p>
        </p:txBody>
      </p:sp>
      <p:sp>
        <p:nvSpPr>
          <p:cNvPr id="9" name="Rounded Rectangle 8"/>
          <p:cNvSpPr/>
          <p:nvPr/>
        </p:nvSpPr>
        <p:spPr>
          <a:xfrm>
            <a:off x="4161182" y="362336"/>
            <a:ext cx="3869635" cy="1332588"/>
          </a:xfrm>
          <a:prstGeom prst="roundRect">
            <a:avLst/>
          </a:prstGeom>
          <a:solidFill>
            <a:srgbClr val="F941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a:solidFill>
                    <a:schemeClr val="tx1"/>
                  </a:solidFill>
                </a:ln>
                <a:latin typeface="Gill Sans MT" panose="020B0502020104020203" pitchFamily="34" charset="0"/>
              </a:rPr>
              <a:t>Focus</a:t>
            </a:r>
            <a:endParaRPr lang="en-US" sz="6000" dirty="0">
              <a:ln>
                <a:solidFill>
                  <a:schemeClr val="tx1"/>
                </a:solidFill>
              </a:ln>
              <a:latin typeface="Gill Sans MT" panose="020B0502020104020203" pitchFamily="34" charset="0"/>
            </a:endParaRPr>
          </a:p>
        </p:txBody>
      </p:sp>
      <p:sp>
        <p:nvSpPr>
          <p:cNvPr id="10" name="Rounded Rectangle 9"/>
          <p:cNvSpPr/>
          <p:nvPr/>
        </p:nvSpPr>
        <p:spPr>
          <a:xfrm>
            <a:off x="8191612" y="2342625"/>
            <a:ext cx="3869635" cy="1332588"/>
          </a:xfrm>
          <a:prstGeom prst="roundRect">
            <a:avLst/>
          </a:prstGeom>
          <a:solidFill>
            <a:srgbClr val="F941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a:solidFill>
                    <a:schemeClr val="tx1"/>
                  </a:solidFill>
                </a:ln>
                <a:latin typeface="Gill Sans MT" panose="020B0502020104020203" pitchFamily="34" charset="0"/>
              </a:rPr>
              <a:t>Storytelling</a:t>
            </a:r>
            <a:endParaRPr lang="en-US" sz="6000" dirty="0">
              <a:ln>
                <a:solidFill>
                  <a:schemeClr val="tx1"/>
                </a:solidFill>
              </a:ln>
              <a:latin typeface="Gill Sans MT" panose="020B0502020104020203" pitchFamily="34" charset="0"/>
            </a:endParaRPr>
          </a:p>
        </p:txBody>
      </p:sp>
      <p:sp>
        <p:nvSpPr>
          <p:cNvPr id="12" name="Rounded Rectangle 11"/>
          <p:cNvSpPr/>
          <p:nvPr/>
        </p:nvSpPr>
        <p:spPr>
          <a:xfrm>
            <a:off x="8191612" y="4322914"/>
            <a:ext cx="3869635" cy="1332588"/>
          </a:xfrm>
          <a:prstGeom prst="roundRect">
            <a:avLst/>
          </a:prstGeom>
          <a:solidFill>
            <a:srgbClr val="F941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a:solidFill>
                    <a:schemeClr val="tx1"/>
                  </a:solidFill>
                </a:ln>
                <a:latin typeface="Gill Sans MT" panose="020B0502020104020203" pitchFamily="34" charset="0"/>
              </a:rPr>
              <a:t>Visuals</a:t>
            </a:r>
            <a:endParaRPr lang="en-US" sz="6000" dirty="0">
              <a:ln>
                <a:solidFill>
                  <a:schemeClr val="tx1"/>
                </a:solidFill>
              </a:ln>
              <a:latin typeface="Gill Sans MT" panose="020B0502020104020203" pitchFamily="34" charset="0"/>
            </a:endParaRPr>
          </a:p>
        </p:txBody>
      </p:sp>
      <p:sp>
        <p:nvSpPr>
          <p:cNvPr id="14" name="TextBox 13"/>
          <p:cNvSpPr txBox="1"/>
          <p:nvPr/>
        </p:nvSpPr>
        <p:spPr>
          <a:xfrm>
            <a:off x="130752" y="5967747"/>
            <a:ext cx="11930495" cy="830997"/>
          </a:xfrm>
          <a:prstGeom prst="rect">
            <a:avLst/>
          </a:prstGeom>
          <a:solidFill>
            <a:schemeClr val="bg1"/>
          </a:solidFill>
        </p:spPr>
        <p:txBody>
          <a:bodyPr wrap="square" rtlCol="0">
            <a:spAutoFit/>
          </a:bodyPr>
          <a:lstStyle/>
          <a:p>
            <a:r>
              <a:rPr lang="en-US" sz="1600" b="1" dirty="0" smtClean="0">
                <a:latin typeface="Gill Sans MT" panose="020B0502020104020203" pitchFamily="34" charset="0"/>
              </a:rPr>
              <a:t>Source: </a:t>
            </a:r>
            <a:r>
              <a:rPr lang="en-US" sz="1600" b="1" dirty="0" err="1" smtClean="0">
                <a:latin typeface="Gill Sans MT" panose="020B0502020104020203" pitchFamily="34" charset="0"/>
              </a:rPr>
              <a:t>Duy</a:t>
            </a:r>
            <a:r>
              <a:rPr lang="en-US" sz="1600" b="1" dirty="0" smtClean="0">
                <a:latin typeface="Gill Sans MT" panose="020B0502020104020203" pitchFamily="34" charset="0"/>
              </a:rPr>
              <a:t> Linh </a:t>
            </a:r>
            <a:r>
              <a:rPr lang="en-US" sz="1600" b="1" dirty="0" err="1" smtClean="0">
                <a:latin typeface="Gill Sans MT" panose="020B0502020104020203" pitchFamily="34" charset="0"/>
              </a:rPr>
              <a:t>Tu</a:t>
            </a:r>
            <a:r>
              <a:rPr lang="en-US" sz="1600" b="1" dirty="0" smtClean="0">
                <a:latin typeface="Gill Sans MT" panose="020B0502020104020203" pitchFamily="34" charset="0"/>
              </a:rPr>
              <a:t>, </a:t>
            </a:r>
            <a:r>
              <a:rPr lang="en-US" sz="1600" b="1" i="1" dirty="0" smtClean="0">
                <a:latin typeface="Gill Sans MT" panose="020B0502020104020203" pitchFamily="34" charset="0"/>
              </a:rPr>
              <a:t>Feature and Narrative Storytelling for Multimedia Journalists </a:t>
            </a:r>
            <a:r>
              <a:rPr lang="en-US" sz="1600" b="1" dirty="0" smtClean="0">
                <a:latin typeface="Gill Sans MT" panose="020B0502020104020203" pitchFamily="34" charset="0"/>
              </a:rPr>
              <a:t>(Burlington, MA: Focal Press, 2015). Cited in Andreas </a:t>
            </a:r>
            <a:r>
              <a:rPr lang="en-US" sz="1600" b="1" dirty="0" err="1" smtClean="0">
                <a:latin typeface="Gill Sans MT" panose="020B0502020104020203" pitchFamily="34" charset="0"/>
              </a:rPr>
              <a:t>Krämer</a:t>
            </a:r>
            <a:r>
              <a:rPr lang="en-US" sz="1600" b="1" dirty="0" smtClean="0">
                <a:latin typeface="Gill Sans MT" panose="020B0502020104020203" pitchFamily="34" charset="0"/>
              </a:rPr>
              <a:t> &amp; Sandra </a:t>
            </a:r>
            <a:r>
              <a:rPr lang="en-US" sz="1600" b="1" dirty="0" err="1" smtClean="0">
                <a:latin typeface="Gill Sans MT" panose="020B0502020104020203" pitchFamily="34" charset="0"/>
              </a:rPr>
              <a:t>Böhrs</a:t>
            </a:r>
            <a:r>
              <a:rPr lang="en-US" sz="1600" b="1" dirty="0" smtClean="0">
                <a:latin typeface="Gill Sans MT" panose="020B0502020104020203" pitchFamily="34" charset="0"/>
              </a:rPr>
              <a:t>, “How Do Customers Evaluate Explainer Videos? An Empirical Study on the Effectiveness and Efficiency of Different Explainer Video Formats,” </a:t>
            </a:r>
            <a:r>
              <a:rPr lang="en-US" sz="1600" b="1" i="1" dirty="0" smtClean="0">
                <a:latin typeface="Gill Sans MT" panose="020B0502020104020203" pitchFamily="34" charset="0"/>
              </a:rPr>
              <a:t>Journal of Education and Learning</a:t>
            </a:r>
            <a:r>
              <a:rPr lang="en-US" sz="1600" b="1" dirty="0" smtClean="0">
                <a:latin typeface="Gill Sans MT" panose="020B0502020104020203" pitchFamily="34" charset="0"/>
              </a:rPr>
              <a:t> 6, no. 1 (2017): 254-266.</a:t>
            </a:r>
            <a:endParaRPr lang="en-US" sz="1600" b="1" dirty="0">
              <a:latin typeface="Gill Sans MT" panose="020B0502020104020203" pitchFamily="34" charset="0"/>
            </a:endParaRPr>
          </a:p>
        </p:txBody>
      </p:sp>
    </p:spTree>
    <p:extLst>
      <p:ext uri="{BB962C8B-B14F-4D97-AF65-F5344CB8AC3E}">
        <p14:creationId xmlns:p14="http://schemas.microsoft.com/office/powerpoint/2010/main" val="6764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3"/>
                                        </p:tgtEl>
                                      </p:cBhvr>
                                      <p:by x="35000" y="35000"/>
                                    </p:animScale>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8" y="966703"/>
            <a:ext cx="5498431" cy="4664075"/>
          </a:xfrm>
        </p:spPr>
        <p:txBody>
          <a:bodyPr>
            <a:noAutofit/>
          </a:bodyPr>
          <a:lstStyle/>
          <a:p>
            <a:r>
              <a:rPr lang="en-US" sz="9600" dirty="0" smtClean="0">
                <a:ln>
                  <a:solidFill>
                    <a:schemeClr val="tx1"/>
                  </a:solidFill>
                </a:ln>
                <a:solidFill>
                  <a:schemeClr val="bg1"/>
                </a:solidFill>
                <a:latin typeface="Gill Sans MT" panose="020B0502020104020203" pitchFamily="34" charset="0"/>
              </a:rPr>
              <a:t>Why Explainer Videos?</a:t>
            </a:r>
            <a:endParaRPr lang="en-US" sz="9600" dirty="0">
              <a:ln>
                <a:solidFill>
                  <a:schemeClr val="tx1"/>
                </a:solidFill>
              </a:ln>
              <a:solidFill>
                <a:schemeClr val="bg1"/>
              </a:solidFill>
              <a:latin typeface="Gill Sans MT" panose="020B05020201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367" y="0"/>
            <a:ext cx="5913633" cy="6858000"/>
          </a:xfrm>
          <a:prstGeom prst="rect">
            <a:avLst/>
          </a:prstGeom>
        </p:spPr>
      </p:pic>
    </p:spTree>
    <p:extLst>
      <p:ext uri="{BB962C8B-B14F-4D97-AF65-F5344CB8AC3E}">
        <p14:creationId xmlns:p14="http://schemas.microsoft.com/office/powerpoint/2010/main" val="99787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5" y="365125"/>
            <a:ext cx="11767332" cy="1325563"/>
          </a:xfrm>
        </p:spPr>
        <p:txBody>
          <a:bodyPr>
            <a:noAutofit/>
          </a:bodyPr>
          <a:lstStyle/>
          <a:p>
            <a:r>
              <a:rPr lang="en-US" sz="7200" dirty="0" smtClean="0">
                <a:ln>
                  <a:solidFill>
                    <a:schemeClr val="tx1"/>
                  </a:solidFill>
                </a:ln>
                <a:solidFill>
                  <a:schemeClr val="bg1"/>
                </a:solidFill>
                <a:latin typeface="Gill Sans MT" panose="020B0502020104020203" pitchFamily="34" charset="0"/>
              </a:rPr>
              <a:t>Increased student engagement</a:t>
            </a:r>
            <a:endParaRPr lang="en-US" sz="7200" dirty="0">
              <a:ln>
                <a:solidFill>
                  <a:schemeClr val="tx1"/>
                </a:solidFill>
              </a:ln>
              <a:solidFill>
                <a:schemeClr val="bg1"/>
              </a:solidFill>
              <a:latin typeface="Gill Sans MT" panose="020B0502020104020203" pitchFamily="34" charset="0"/>
            </a:endParaRPr>
          </a:p>
        </p:txBody>
      </p:sp>
      <p:sp>
        <p:nvSpPr>
          <p:cNvPr id="4" name="TextBox 3"/>
          <p:cNvSpPr txBox="1"/>
          <p:nvPr/>
        </p:nvSpPr>
        <p:spPr>
          <a:xfrm>
            <a:off x="130752" y="5967747"/>
            <a:ext cx="11930495" cy="830997"/>
          </a:xfrm>
          <a:prstGeom prst="rect">
            <a:avLst/>
          </a:prstGeom>
          <a:solidFill>
            <a:schemeClr val="bg1"/>
          </a:solidFill>
        </p:spPr>
        <p:txBody>
          <a:bodyPr wrap="square" rtlCol="0">
            <a:spAutoFit/>
          </a:bodyPr>
          <a:lstStyle/>
          <a:p>
            <a:r>
              <a:rPr lang="en-US" sz="1600" b="1" dirty="0" smtClean="0">
                <a:latin typeface="Gill Sans MT" panose="020B0502020104020203" pitchFamily="34" charset="0"/>
              </a:rPr>
              <a:t>Source: Philip J. </a:t>
            </a:r>
            <a:r>
              <a:rPr lang="en-US" sz="1600" b="1" dirty="0" err="1" smtClean="0">
                <a:latin typeface="Gill Sans MT" panose="020B0502020104020203" pitchFamily="34" charset="0"/>
              </a:rPr>
              <a:t>Guo</a:t>
            </a:r>
            <a:r>
              <a:rPr lang="en-US" sz="1600" b="1" dirty="0" smtClean="0">
                <a:latin typeface="Gill Sans MT" panose="020B0502020104020203" pitchFamily="34" charset="0"/>
              </a:rPr>
              <a:t>, </a:t>
            </a:r>
            <a:r>
              <a:rPr lang="en-US" sz="1600" b="1" dirty="0" err="1" smtClean="0">
                <a:latin typeface="Gill Sans MT" panose="020B0502020104020203" pitchFamily="34" charset="0"/>
              </a:rPr>
              <a:t>Juho</a:t>
            </a:r>
            <a:r>
              <a:rPr lang="en-US" sz="1600" b="1" dirty="0" smtClean="0">
                <a:latin typeface="Gill Sans MT" panose="020B0502020104020203" pitchFamily="34" charset="0"/>
              </a:rPr>
              <a:t> Kim, &amp; Rob Rubin, “How Video Affects Student Engagement: An Empirical Study of MOOC Videos” (paper presented at the Learning at Scale Conference, Atlanta, Georgia March 4-5, 2014) </a:t>
            </a:r>
            <a:r>
              <a:rPr lang="en-US" sz="1600" b="1" u="sng" dirty="0" smtClean="0">
                <a:latin typeface="Gill Sans MT" panose="020B0502020104020203" pitchFamily="34" charset="0"/>
              </a:rPr>
              <a:t>http://dx.doi.org/10.1145/2556325.256639/</a:t>
            </a:r>
            <a:r>
              <a:rPr lang="en-US" sz="1600" b="1" dirty="0" smtClean="0">
                <a:latin typeface="Gill Sans MT" panose="020B0502020104020203" pitchFamily="34" charset="0"/>
              </a:rPr>
              <a:t>.</a:t>
            </a:r>
            <a:endParaRPr lang="en-US" sz="1600" b="1" dirty="0">
              <a:latin typeface="Gill Sans MT" panose="020B0502020104020203" pitchFamily="34" charset="0"/>
            </a:endParaRPr>
          </a:p>
        </p:txBody>
      </p:sp>
      <p:sp>
        <p:nvSpPr>
          <p:cNvPr id="9" name="TextBox 8"/>
          <p:cNvSpPr txBox="1"/>
          <p:nvPr/>
        </p:nvSpPr>
        <p:spPr>
          <a:xfrm>
            <a:off x="544286" y="1690688"/>
            <a:ext cx="5758543" cy="91440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5000" dirty="0" smtClean="0">
                <a:latin typeface="Gill Sans MT" panose="020B0502020104020203" pitchFamily="34" charset="0"/>
              </a:rPr>
              <a:t>Shorter videos</a:t>
            </a:r>
            <a:endParaRPr lang="en-US" sz="5000" dirty="0">
              <a:latin typeface="Gill Sans MT" panose="020B0502020104020203" pitchFamily="34" charset="0"/>
            </a:endParaRPr>
          </a:p>
        </p:txBody>
      </p:sp>
      <p:sp>
        <p:nvSpPr>
          <p:cNvPr id="10" name="TextBox 9"/>
          <p:cNvSpPr txBox="1"/>
          <p:nvPr/>
        </p:nvSpPr>
        <p:spPr>
          <a:xfrm>
            <a:off x="544285" y="3212602"/>
            <a:ext cx="5760720" cy="91440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5000" dirty="0" smtClean="0">
                <a:latin typeface="Gill Sans MT" panose="020B0502020104020203" pitchFamily="34" charset="0"/>
              </a:rPr>
              <a:t>Enthusiastic speaker</a:t>
            </a:r>
            <a:endParaRPr lang="en-US" sz="5000" dirty="0">
              <a:latin typeface="Gill Sans MT" panose="020B0502020104020203" pitchFamily="34" charset="0"/>
            </a:endParaRPr>
          </a:p>
        </p:txBody>
      </p:sp>
      <p:sp>
        <p:nvSpPr>
          <p:cNvPr id="11" name="TextBox 10"/>
          <p:cNvSpPr txBox="1"/>
          <p:nvPr/>
        </p:nvSpPr>
        <p:spPr>
          <a:xfrm>
            <a:off x="544285" y="4734516"/>
            <a:ext cx="5760720" cy="91440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5000" dirty="0" smtClean="0">
                <a:latin typeface="Gill Sans MT" panose="020B0502020104020203" pitchFamily="34" charset="0"/>
              </a:rPr>
              <a:t>Animated</a:t>
            </a:r>
            <a:endParaRPr lang="en-US" sz="5000" dirty="0">
              <a:latin typeface="Gill Sans MT" panose="020B0502020104020203" pitchFamily="34" charset="0"/>
            </a:endParaRPr>
          </a:p>
        </p:txBody>
      </p:sp>
      <p:sp>
        <p:nvSpPr>
          <p:cNvPr id="12" name="TextBox 11"/>
          <p:cNvSpPr txBox="1"/>
          <p:nvPr/>
        </p:nvSpPr>
        <p:spPr>
          <a:xfrm>
            <a:off x="6770913" y="1690688"/>
            <a:ext cx="5029200" cy="91440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5000" dirty="0" smtClean="0">
                <a:latin typeface="Gill Sans MT" panose="020B0502020104020203" pitchFamily="34" charset="0"/>
              </a:rPr>
              <a:t>Personal touch</a:t>
            </a:r>
            <a:endParaRPr lang="en-US" sz="5000" dirty="0">
              <a:latin typeface="Gill Sans MT" panose="020B0502020104020203" pitchFamily="34" charset="0"/>
            </a:endParaRPr>
          </a:p>
        </p:txBody>
      </p:sp>
      <p:sp>
        <p:nvSpPr>
          <p:cNvPr id="13" name="TextBox 12"/>
          <p:cNvSpPr txBox="1"/>
          <p:nvPr/>
        </p:nvSpPr>
        <p:spPr>
          <a:xfrm>
            <a:off x="6770913" y="3212602"/>
            <a:ext cx="5029200" cy="182880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5000" dirty="0" smtClean="0">
                <a:latin typeface="Gill Sans MT" panose="020B0502020104020203" pitchFamily="34" charset="0"/>
              </a:rPr>
              <a:t>Interspersed lecture and slides</a:t>
            </a:r>
            <a:endParaRPr lang="en-US" sz="5000" dirty="0">
              <a:latin typeface="Gill Sans MT" panose="020B0502020104020203" pitchFamily="34" charset="0"/>
            </a:endParaRPr>
          </a:p>
        </p:txBody>
      </p:sp>
    </p:spTree>
    <p:extLst>
      <p:ext uri="{BB962C8B-B14F-4D97-AF65-F5344CB8AC3E}">
        <p14:creationId xmlns:p14="http://schemas.microsoft.com/office/powerpoint/2010/main" val="154001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8" y="966703"/>
            <a:ext cx="5498431" cy="4664075"/>
          </a:xfrm>
        </p:spPr>
        <p:txBody>
          <a:bodyPr>
            <a:noAutofit/>
          </a:bodyPr>
          <a:lstStyle/>
          <a:p>
            <a:r>
              <a:rPr lang="en-US" sz="9600" dirty="0" smtClean="0">
                <a:ln>
                  <a:solidFill>
                    <a:schemeClr val="tx1"/>
                  </a:solidFill>
                </a:ln>
                <a:solidFill>
                  <a:schemeClr val="bg1"/>
                </a:solidFill>
                <a:latin typeface="Gill Sans MT" panose="020B0502020104020203" pitchFamily="34" charset="0"/>
              </a:rPr>
              <a:t>Making an Explainer Video</a:t>
            </a:r>
            <a:endParaRPr lang="en-US" sz="9600" dirty="0">
              <a:ln>
                <a:solidFill>
                  <a:schemeClr val="tx1"/>
                </a:solidFill>
              </a:ln>
              <a:solidFill>
                <a:schemeClr val="bg1"/>
              </a:solidFill>
              <a:latin typeface="Gill Sans MT" panose="020B0502020104020203"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3054" y="1502229"/>
            <a:ext cx="6081291" cy="5066195"/>
          </a:xfr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0142" y="2567925"/>
            <a:ext cx="2131875" cy="2955825"/>
          </a:xfrm>
          <a:prstGeom prst="rect">
            <a:avLst/>
          </a:prstGeom>
        </p:spPr>
      </p:pic>
      <p:sp>
        <p:nvSpPr>
          <p:cNvPr id="6" name="Cloud Callout 5"/>
          <p:cNvSpPr/>
          <p:nvPr/>
        </p:nvSpPr>
        <p:spPr>
          <a:xfrm>
            <a:off x="9223622" y="1975432"/>
            <a:ext cx="2398318" cy="2148215"/>
          </a:xfrm>
          <a:prstGeom prst="cloudCallout">
            <a:avLst>
              <a:gd name="adj1" fmla="val -72822"/>
              <a:gd name="adj2" fmla="val -150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0509" y="2144739"/>
            <a:ext cx="750931" cy="74230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0232">
            <a:off x="9795592" y="2370044"/>
            <a:ext cx="582829" cy="57613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26900">
            <a:off x="10304688" y="3558453"/>
            <a:ext cx="426852" cy="42194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6339" y="3024627"/>
            <a:ext cx="823052" cy="81359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0232">
            <a:off x="10592728" y="3107477"/>
            <a:ext cx="582829" cy="57613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10274791" y="2850354"/>
            <a:ext cx="318057" cy="31440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9436370" y="2648617"/>
            <a:ext cx="318057" cy="31440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11144642" y="2910557"/>
            <a:ext cx="318057" cy="314402"/>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26900">
            <a:off x="10316946" y="2222542"/>
            <a:ext cx="318057" cy="314402"/>
          </a:xfrm>
          <a:prstGeom prst="rect">
            <a:avLst/>
          </a:prstGeom>
        </p:spPr>
      </p:pic>
    </p:spTree>
    <p:extLst>
      <p:ext uri="{BB962C8B-B14F-4D97-AF65-F5344CB8AC3E}">
        <p14:creationId xmlns:p14="http://schemas.microsoft.com/office/powerpoint/2010/main" val="264409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8" presetClass="emph" presetSubtype="0" fill="hold" nodeType="afterEffect">
                                  <p:stCondLst>
                                    <p:cond delay="0"/>
                                  </p:stCondLst>
                                  <p:childTnLst>
                                    <p:animRot by="21600000">
                                      <p:cBhvr>
                                        <p:cTn id="55" dur="2000" fill="hold"/>
                                        <p:tgtEl>
                                          <p:spTgt spid="8"/>
                                        </p:tgtEl>
                                        <p:attrNameLst>
                                          <p:attrName>r</p:attrName>
                                        </p:attrNameLst>
                                      </p:cBhvr>
                                    </p:animRot>
                                  </p:childTnLst>
                                </p:cTn>
                              </p:par>
                              <p:par>
                                <p:cTn id="56" presetID="8" presetClass="emph" presetSubtype="0" fill="hold" nodeType="withEffect">
                                  <p:stCondLst>
                                    <p:cond delay="0"/>
                                  </p:stCondLst>
                                  <p:childTnLst>
                                    <p:animRot by="21600000">
                                      <p:cBhvr>
                                        <p:cTn id="57" dur="2000" fill="hold"/>
                                        <p:tgtEl>
                                          <p:spTgt spid="11"/>
                                        </p:tgtEl>
                                        <p:attrNameLst>
                                          <p:attrName>r</p:attrName>
                                        </p:attrNameLst>
                                      </p:cBhvr>
                                    </p:animRot>
                                  </p:childTnLst>
                                </p:cTn>
                              </p:par>
                            </p:childTnLst>
                          </p:cTn>
                        </p:par>
                        <p:par>
                          <p:cTn id="58" fill="hold">
                            <p:stCondLst>
                              <p:cond delay="2500"/>
                            </p:stCondLst>
                            <p:childTnLst>
                              <p:par>
                                <p:cTn id="59" presetID="8" presetClass="emph" presetSubtype="0" fill="hold" nodeType="afterEffect">
                                  <p:stCondLst>
                                    <p:cond delay="0"/>
                                  </p:stCondLst>
                                  <p:childTnLst>
                                    <p:animRot by="21600000">
                                      <p:cBhvr>
                                        <p:cTn id="60" dur="2000" fill="hold"/>
                                        <p:tgtEl>
                                          <p:spTgt spid="9"/>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12"/>
                                        </p:tgtEl>
                                        <p:attrNameLst>
                                          <p:attrName>r</p:attrName>
                                        </p:attrNameLst>
                                      </p:cBhvr>
                                    </p:animRot>
                                  </p:childTnLst>
                                </p:cTn>
                              </p:par>
                            </p:childTnLst>
                          </p:cTn>
                        </p:par>
                        <p:par>
                          <p:cTn id="63" fill="hold">
                            <p:stCondLst>
                              <p:cond delay="4500"/>
                            </p:stCondLst>
                            <p:childTnLst>
                              <p:par>
                                <p:cTn id="64" presetID="8" presetClass="emph" presetSubtype="0" fill="hold" nodeType="afterEffect">
                                  <p:stCondLst>
                                    <p:cond delay="0"/>
                                  </p:stCondLst>
                                  <p:childTnLst>
                                    <p:animRot by="21600000">
                                      <p:cBhvr>
                                        <p:cTn id="65" dur="2000" fill="hold"/>
                                        <p:tgtEl>
                                          <p:spTgt spid="10"/>
                                        </p:tgtEl>
                                        <p:attrNameLst>
                                          <p:attrName>r</p:attrName>
                                        </p:attrNameLst>
                                      </p:cBhvr>
                                    </p:animRot>
                                  </p:childTnLst>
                                </p:cTn>
                              </p:par>
                              <p:par>
                                <p:cTn id="66" presetID="8" presetClass="emph" presetSubtype="0" fill="hold" nodeType="withEffect">
                                  <p:stCondLst>
                                    <p:cond delay="0"/>
                                  </p:stCondLst>
                                  <p:childTnLst>
                                    <p:animRot by="21600000">
                                      <p:cBhvr>
                                        <p:cTn id="67" dur="2000" fill="hold"/>
                                        <p:tgtEl>
                                          <p:spTgt spid="13"/>
                                        </p:tgtEl>
                                        <p:attrNameLst>
                                          <p:attrName>r</p:attrName>
                                        </p:attrNameLst>
                                      </p:cBhvr>
                                    </p:animRot>
                                  </p:childTnLst>
                                </p:cTn>
                              </p:par>
                              <p:par>
                                <p:cTn id="68" presetID="8" presetClass="emph" presetSubtype="0" fill="hold" nodeType="withEffect">
                                  <p:stCondLst>
                                    <p:cond delay="0"/>
                                  </p:stCondLst>
                                  <p:childTnLst>
                                    <p:animRot by="21600000">
                                      <p:cBhvr>
                                        <p:cTn id="69" dur="2000" fill="hold"/>
                                        <p:tgtEl>
                                          <p:spTgt spid="14"/>
                                        </p:tgtEl>
                                        <p:attrNameLst>
                                          <p:attrName>r</p:attrName>
                                        </p:attrNameLst>
                                      </p:cBhvr>
                                    </p:animRot>
                                  </p:childTnLst>
                                </p:cTn>
                              </p:par>
                              <p:par>
                                <p:cTn id="70" presetID="8" presetClass="emph" presetSubtype="0" fill="hold" nodeType="withEffect">
                                  <p:stCondLst>
                                    <p:cond delay="0"/>
                                  </p:stCondLst>
                                  <p:childTnLst>
                                    <p:animRot by="21600000">
                                      <p:cBhvr>
                                        <p:cTn id="71" dur="2000" fill="hold"/>
                                        <p:tgtEl>
                                          <p:spTgt spid="15"/>
                                        </p:tgtEl>
                                        <p:attrNameLst>
                                          <p:attrName>r</p:attrName>
                                        </p:attrNameLst>
                                      </p:cBhvr>
                                    </p:animRot>
                                  </p:childTnLst>
                                </p:cTn>
                              </p:par>
                              <p:par>
                                <p:cTn id="72" presetID="8" presetClass="emph" presetSubtype="0" fill="hold" nodeType="withEffect">
                                  <p:stCondLst>
                                    <p:cond delay="0"/>
                                  </p:stCondLst>
                                  <p:childTnLst>
                                    <p:animRot by="21600000">
                                      <p:cBhvr>
                                        <p:cTn id="73"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104064" y="507502"/>
            <a:ext cx="1985520" cy="5697423"/>
            <a:chOff x="3104064" y="507502"/>
            <a:chExt cx="1985520" cy="5697423"/>
          </a:xfrm>
        </p:grpSpPr>
        <p:sp>
          <p:nvSpPr>
            <p:cNvPr id="24" name="Rectangle 23"/>
            <p:cNvSpPr/>
            <p:nvPr/>
          </p:nvSpPr>
          <p:spPr>
            <a:xfrm>
              <a:off x="3104064" y="1104180"/>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25" name="Rectangle 24"/>
            <p:cNvSpPr/>
            <p:nvPr/>
          </p:nvSpPr>
          <p:spPr>
            <a:xfrm>
              <a:off x="3104064" y="1847624"/>
              <a:ext cx="1463040" cy="640080"/>
            </a:xfrm>
            <a:prstGeom prst="rect">
              <a:avLst/>
            </a:prstGeom>
            <a:solidFill>
              <a:srgbClr val="5775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Interactive Learning</a:t>
              </a:r>
            </a:p>
          </p:txBody>
        </p:sp>
        <p:sp>
          <p:nvSpPr>
            <p:cNvPr id="26" name="Rectangle 25"/>
            <p:cNvSpPr/>
            <p:nvPr/>
          </p:nvSpPr>
          <p:spPr>
            <a:xfrm>
              <a:off x="3104064" y="2591068"/>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27" name="Rectangle 26"/>
            <p:cNvSpPr/>
            <p:nvPr/>
          </p:nvSpPr>
          <p:spPr>
            <a:xfrm>
              <a:off x="3104064" y="3334512"/>
              <a:ext cx="1463040" cy="640080"/>
            </a:xfrm>
            <a:prstGeom prst="rect">
              <a:avLst/>
            </a:prstGeom>
            <a:solidFill>
              <a:srgbClr val="90B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Independent Work</a:t>
              </a:r>
            </a:p>
          </p:txBody>
        </p:sp>
        <p:sp>
          <p:nvSpPr>
            <p:cNvPr id="28" name="Rectangle 27"/>
            <p:cNvSpPr/>
            <p:nvPr/>
          </p:nvSpPr>
          <p:spPr>
            <a:xfrm>
              <a:off x="3104064" y="4077956"/>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29" name="Rectangle 28"/>
            <p:cNvSpPr/>
            <p:nvPr/>
          </p:nvSpPr>
          <p:spPr>
            <a:xfrm>
              <a:off x="3104064" y="4821400"/>
              <a:ext cx="1463040" cy="640080"/>
            </a:xfrm>
            <a:prstGeom prst="rect">
              <a:avLst/>
            </a:prstGeom>
            <a:solidFill>
              <a:srgbClr val="F37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Group Discussion</a:t>
              </a:r>
            </a:p>
          </p:txBody>
        </p:sp>
        <p:sp>
          <p:nvSpPr>
            <p:cNvPr id="30" name="Rectangle 29"/>
            <p:cNvSpPr/>
            <p:nvPr/>
          </p:nvSpPr>
          <p:spPr>
            <a:xfrm>
              <a:off x="3104064" y="5564845"/>
              <a:ext cx="1463040" cy="640080"/>
            </a:xfrm>
            <a:prstGeom prst="rect">
              <a:avLst/>
            </a:prstGeom>
            <a:solidFill>
              <a:srgbClr val="43A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Whole Class Discussion</a:t>
              </a:r>
            </a:p>
          </p:txBody>
        </p:sp>
        <p:sp>
          <p:nvSpPr>
            <p:cNvPr id="31" name="TextBox 30"/>
            <p:cNvSpPr txBox="1"/>
            <p:nvPr/>
          </p:nvSpPr>
          <p:spPr>
            <a:xfrm>
              <a:off x="3104064" y="507502"/>
              <a:ext cx="1985520" cy="523220"/>
            </a:xfrm>
            <a:prstGeom prst="rect">
              <a:avLst/>
            </a:prstGeom>
            <a:noFill/>
          </p:spPr>
          <p:txBody>
            <a:bodyPr wrap="square" rtlCol="0">
              <a:spAutoFit/>
            </a:bodyPr>
            <a:lstStyle/>
            <a:p>
              <a:r>
                <a:rPr lang="en-US" sz="2800" dirty="0">
                  <a:solidFill>
                    <a:prstClr val="black"/>
                  </a:solidFill>
                  <a:latin typeface="Gill Sans MT" panose="020B0502020104020203" pitchFamily="34" charset="0"/>
                </a:rPr>
                <a:t>Wednesday</a:t>
              </a:r>
            </a:p>
          </p:txBody>
        </p:sp>
      </p:grpSp>
      <p:grpSp>
        <p:nvGrpSpPr>
          <p:cNvPr id="34" name="Group 33"/>
          <p:cNvGrpSpPr/>
          <p:nvPr/>
        </p:nvGrpSpPr>
        <p:grpSpPr>
          <a:xfrm>
            <a:off x="832442" y="507502"/>
            <a:ext cx="1985520" cy="5697423"/>
            <a:chOff x="3104064" y="507502"/>
            <a:chExt cx="1985520" cy="5697423"/>
          </a:xfrm>
        </p:grpSpPr>
        <p:sp>
          <p:nvSpPr>
            <p:cNvPr id="35" name="Rectangle 34"/>
            <p:cNvSpPr/>
            <p:nvPr/>
          </p:nvSpPr>
          <p:spPr>
            <a:xfrm>
              <a:off x="3104064" y="1104180"/>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36" name="Rectangle 35"/>
            <p:cNvSpPr/>
            <p:nvPr/>
          </p:nvSpPr>
          <p:spPr>
            <a:xfrm>
              <a:off x="3104064" y="1847624"/>
              <a:ext cx="1463040" cy="640080"/>
            </a:xfrm>
            <a:prstGeom prst="rect">
              <a:avLst/>
            </a:prstGeom>
            <a:solidFill>
              <a:srgbClr val="5775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Interactive Learning</a:t>
              </a:r>
            </a:p>
          </p:txBody>
        </p:sp>
        <p:sp>
          <p:nvSpPr>
            <p:cNvPr id="37" name="Rectangle 36"/>
            <p:cNvSpPr/>
            <p:nvPr/>
          </p:nvSpPr>
          <p:spPr>
            <a:xfrm>
              <a:off x="3104064" y="2591068"/>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38" name="Rectangle 37"/>
            <p:cNvSpPr/>
            <p:nvPr/>
          </p:nvSpPr>
          <p:spPr>
            <a:xfrm>
              <a:off x="3104064" y="3334512"/>
              <a:ext cx="1463040" cy="640080"/>
            </a:xfrm>
            <a:prstGeom prst="rect">
              <a:avLst/>
            </a:prstGeom>
            <a:solidFill>
              <a:srgbClr val="90B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Independent Work</a:t>
              </a:r>
            </a:p>
          </p:txBody>
        </p:sp>
        <p:sp>
          <p:nvSpPr>
            <p:cNvPr id="39" name="Rectangle 38"/>
            <p:cNvSpPr/>
            <p:nvPr/>
          </p:nvSpPr>
          <p:spPr>
            <a:xfrm>
              <a:off x="3104064" y="4077956"/>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40" name="Rectangle 39"/>
            <p:cNvSpPr/>
            <p:nvPr/>
          </p:nvSpPr>
          <p:spPr>
            <a:xfrm>
              <a:off x="3104064" y="4821400"/>
              <a:ext cx="1463040" cy="640080"/>
            </a:xfrm>
            <a:prstGeom prst="rect">
              <a:avLst/>
            </a:prstGeom>
            <a:solidFill>
              <a:srgbClr val="F37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Group Discussion</a:t>
              </a:r>
            </a:p>
          </p:txBody>
        </p:sp>
        <p:sp>
          <p:nvSpPr>
            <p:cNvPr id="41" name="Rectangle 40"/>
            <p:cNvSpPr/>
            <p:nvPr/>
          </p:nvSpPr>
          <p:spPr>
            <a:xfrm>
              <a:off x="3104064" y="5564845"/>
              <a:ext cx="1463040" cy="640080"/>
            </a:xfrm>
            <a:prstGeom prst="rect">
              <a:avLst/>
            </a:prstGeom>
            <a:solidFill>
              <a:srgbClr val="43A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Whole Class Discussion</a:t>
              </a:r>
            </a:p>
          </p:txBody>
        </p:sp>
        <p:sp>
          <p:nvSpPr>
            <p:cNvPr id="42" name="TextBox 41"/>
            <p:cNvSpPr txBox="1"/>
            <p:nvPr/>
          </p:nvSpPr>
          <p:spPr>
            <a:xfrm>
              <a:off x="3104064" y="507502"/>
              <a:ext cx="1985520" cy="523220"/>
            </a:xfrm>
            <a:prstGeom prst="rect">
              <a:avLst/>
            </a:prstGeom>
            <a:noFill/>
          </p:spPr>
          <p:txBody>
            <a:bodyPr wrap="square" rtlCol="0">
              <a:spAutoFit/>
            </a:bodyPr>
            <a:lstStyle/>
            <a:p>
              <a:r>
                <a:rPr lang="en-US" sz="2800" dirty="0">
                  <a:solidFill>
                    <a:prstClr val="black"/>
                  </a:solidFill>
                  <a:latin typeface="Gill Sans MT" panose="020B0502020104020203" pitchFamily="34" charset="0"/>
                </a:rPr>
                <a:t>Monday</a:t>
              </a:r>
            </a:p>
          </p:txBody>
        </p:sp>
      </p:grpSp>
    </p:spTree>
    <p:extLst>
      <p:ext uri="{BB962C8B-B14F-4D97-AF65-F5344CB8AC3E}">
        <p14:creationId xmlns:p14="http://schemas.microsoft.com/office/powerpoint/2010/main" val="273955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04064" y="507502"/>
            <a:ext cx="1985520" cy="5697423"/>
            <a:chOff x="3104064" y="507502"/>
            <a:chExt cx="1985520" cy="5697423"/>
          </a:xfrm>
        </p:grpSpPr>
        <p:sp>
          <p:nvSpPr>
            <p:cNvPr id="22" name="Rectangle 21"/>
            <p:cNvSpPr/>
            <p:nvPr/>
          </p:nvSpPr>
          <p:spPr>
            <a:xfrm>
              <a:off x="3104064" y="4069712"/>
              <a:ext cx="1463040" cy="640080"/>
            </a:xfrm>
            <a:prstGeom prst="rect">
              <a:avLst/>
            </a:prstGeom>
            <a:solidFill>
              <a:srgbClr val="5775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Interactive Learning</a:t>
              </a:r>
            </a:p>
          </p:txBody>
        </p:sp>
        <p:sp>
          <p:nvSpPr>
            <p:cNvPr id="44" name="Rectangle 43"/>
            <p:cNvSpPr/>
            <p:nvPr/>
          </p:nvSpPr>
          <p:spPr>
            <a:xfrm>
              <a:off x="3104064" y="2591068"/>
              <a:ext cx="1463040" cy="640080"/>
            </a:xfrm>
            <a:prstGeom prst="rect">
              <a:avLst/>
            </a:prstGeom>
            <a:solidFill>
              <a:srgbClr val="F37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Group Discussion</a:t>
              </a:r>
            </a:p>
          </p:txBody>
        </p:sp>
        <p:sp>
          <p:nvSpPr>
            <p:cNvPr id="45" name="Rectangle 44"/>
            <p:cNvSpPr/>
            <p:nvPr/>
          </p:nvSpPr>
          <p:spPr>
            <a:xfrm>
              <a:off x="3104064" y="1111466"/>
              <a:ext cx="1463040" cy="640080"/>
            </a:xfrm>
            <a:prstGeom prst="rect">
              <a:avLst/>
            </a:prstGeom>
            <a:solidFill>
              <a:srgbClr val="43A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Whole Class Discussion</a:t>
              </a:r>
            </a:p>
          </p:txBody>
        </p:sp>
        <p:sp>
          <p:nvSpPr>
            <p:cNvPr id="25" name="Rectangle 24"/>
            <p:cNvSpPr/>
            <p:nvPr/>
          </p:nvSpPr>
          <p:spPr>
            <a:xfrm>
              <a:off x="3104064" y="1847624"/>
              <a:ext cx="1463040" cy="640080"/>
            </a:xfrm>
            <a:prstGeom prst="rect">
              <a:avLst/>
            </a:prstGeom>
            <a:solidFill>
              <a:srgbClr val="5775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Interactive Learning</a:t>
              </a:r>
            </a:p>
          </p:txBody>
        </p:sp>
        <p:sp>
          <p:nvSpPr>
            <p:cNvPr id="27" name="Rectangle 26"/>
            <p:cNvSpPr/>
            <p:nvPr/>
          </p:nvSpPr>
          <p:spPr>
            <a:xfrm>
              <a:off x="3104064" y="3334512"/>
              <a:ext cx="1463040" cy="640080"/>
            </a:xfrm>
            <a:prstGeom prst="rect">
              <a:avLst/>
            </a:prstGeom>
            <a:solidFill>
              <a:srgbClr val="90B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Independent Work</a:t>
              </a:r>
            </a:p>
          </p:txBody>
        </p:sp>
        <p:sp>
          <p:nvSpPr>
            <p:cNvPr id="29" name="Rectangle 28"/>
            <p:cNvSpPr/>
            <p:nvPr/>
          </p:nvSpPr>
          <p:spPr>
            <a:xfrm>
              <a:off x="3104064" y="4821400"/>
              <a:ext cx="1463040" cy="640080"/>
            </a:xfrm>
            <a:prstGeom prst="rect">
              <a:avLst/>
            </a:prstGeom>
            <a:solidFill>
              <a:srgbClr val="F37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Group Discussion</a:t>
              </a:r>
            </a:p>
          </p:txBody>
        </p:sp>
        <p:sp>
          <p:nvSpPr>
            <p:cNvPr id="30" name="Rectangle 29"/>
            <p:cNvSpPr/>
            <p:nvPr/>
          </p:nvSpPr>
          <p:spPr>
            <a:xfrm>
              <a:off x="3104064" y="5564845"/>
              <a:ext cx="1463040" cy="640080"/>
            </a:xfrm>
            <a:prstGeom prst="rect">
              <a:avLst/>
            </a:prstGeom>
            <a:solidFill>
              <a:srgbClr val="43A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Whole Class Discussion</a:t>
              </a:r>
            </a:p>
          </p:txBody>
        </p:sp>
        <p:sp>
          <p:nvSpPr>
            <p:cNvPr id="31" name="TextBox 30"/>
            <p:cNvSpPr txBox="1"/>
            <p:nvPr/>
          </p:nvSpPr>
          <p:spPr>
            <a:xfrm>
              <a:off x="3104064" y="507502"/>
              <a:ext cx="1985520" cy="523220"/>
            </a:xfrm>
            <a:prstGeom prst="rect">
              <a:avLst/>
            </a:prstGeom>
            <a:noFill/>
          </p:spPr>
          <p:txBody>
            <a:bodyPr wrap="square" rtlCol="0">
              <a:spAutoFit/>
            </a:bodyPr>
            <a:lstStyle/>
            <a:p>
              <a:r>
                <a:rPr lang="en-US" sz="2800" dirty="0">
                  <a:solidFill>
                    <a:prstClr val="black"/>
                  </a:solidFill>
                  <a:latin typeface="Gill Sans MT" panose="020B0502020104020203" pitchFamily="34" charset="0"/>
                </a:rPr>
                <a:t>In Person</a:t>
              </a:r>
            </a:p>
          </p:txBody>
        </p:sp>
      </p:grpSp>
      <p:grpSp>
        <p:nvGrpSpPr>
          <p:cNvPr id="2" name="Group 1"/>
          <p:cNvGrpSpPr/>
          <p:nvPr/>
        </p:nvGrpSpPr>
        <p:grpSpPr>
          <a:xfrm>
            <a:off x="832442" y="507502"/>
            <a:ext cx="1985520" cy="5695237"/>
            <a:chOff x="832442" y="507502"/>
            <a:chExt cx="1985520" cy="5695237"/>
          </a:xfrm>
        </p:grpSpPr>
        <p:sp>
          <p:nvSpPr>
            <p:cNvPr id="23" name="Rectangle 22"/>
            <p:cNvSpPr/>
            <p:nvPr/>
          </p:nvSpPr>
          <p:spPr>
            <a:xfrm>
              <a:off x="832442" y="4821400"/>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43" name="Rectangle 42"/>
            <p:cNvSpPr/>
            <p:nvPr/>
          </p:nvSpPr>
          <p:spPr>
            <a:xfrm>
              <a:off x="832442" y="5562659"/>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21" name="Rectangle 20"/>
            <p:cNvSpPr/>
            <p:nvPr/>
          </p:nvSpPr>
          <p:spPr>
            <a:xfrm>
              <a:off x="832442" y="1847623"/>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35" name="Rectangle 34"/>
            <p:cNvSpPr/>
            <p:nvPr/>
          </p:nvSpPr>
          <p:spPr>
            <a:xfrm>
              <a:off x="832442" y="1104180"/>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37" name="Rectangle 36"/>
            <p:cNvSpPr/>
            <p:nvPr/>
          </p:nvSpPr>
          <p:spPr>
            <a:xfrm>
              <a:off x="832442" y="2591068"/>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38" name="Rectangle 37"/>
            <p:cNvSpPr/>
            <p:nvPr/>
          </p:nvSpPr>
          <p:spPr>
            <a:xfrm>
              <a:off x="832442" y="3334512"/>
              <a:ext cx="1463040" cy="640080"/>
            </a:xfrm>
            <a:prstGeom prst="rect">
              <a:avLst/>
            </a:prstGeom>
            <a:solidFill>
              <a:srgbClr val="90B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Independent Work</a:t>
              </a:r>
            </a:p>
          </p:txBody>
        </p:sp>
        <p:sp>
          <p:nvSpPr>
            <p:cNvPr id="39" name="Rectangle 38"/>
            <p:cNvSpPr/>
            <p:nvPr/>
          </p:nvSpPr>
          <p:spPr>
            <a:xfrm>
              <a:off x="832442" y="4077956"/>
              <a:ext cx="1463040" cy="640080"/>
            </a:xfrm>
            <a:prstGeom prst="rect">
              <a:avLst/>
            </a:prstGeom>
            <a:solidFill>
              <a:srgbClr val="F94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Gill Sans MT" panose="020B0502020104020203" pitchFamily="34" charset="0"/>
                </a:rPr>
                <a:t>Direct Instruction</a:t>
              </a:r>
            </a:p>
          </p:txBody>
        </p:sp>
        <p:sp>
          <p:nvSpPr>
            <p:cNvPr id="42" name="TextBox 41"/>
            <p:cNvSpPr txBox="1"/>
            <p:nvPr/>
          </p:nvSpPr>
          <p:spPr>
            <a:xfrm>
              <a:off x="832442" y="507502"/>
              <a:ext cx="1985520" cy="523220"/>
            </a:xfrm>
            <a:prstGeom prst="rect">
              <a:avLst/>
            </a:prstGeom>
            <a:noFill/>
          </p:spPr>
          <p:txBody>
            <a:bodyPr wrap="square" rtlCol="0">
              <a:spAutoFit/>
            </a:bodyPr>
            <a:lstStyle/>
            <a:p>
              <a:r>
                <a:rPr lang="en-US" sz="2800" dirty="0">
                  <a:solidFill>
                    <a:prstClr val="black"/>
                  </a:solidFill>
                  <a:latin typeface="Gill Sans MT" panose="020B0502020104020203" pitchFamily="34" charset="0"/>
                </a:rPr>
                <a:t>Online</a:t>
              </a:r>
            </a:p>
          </p:txBody>
        </p:sp>
      </p:grpSp>
    </p:spTree>
    <p:extLst>
      <p:ext uri="{BB962C8B-B14F-4D97-AF65-F5344CB8AC3E}">
        <p14:creationId xmlns:p14="http://schemas.microsoft.com/office/powerpoint/2010/main" val="424629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8|36.4|28.7"/>
</p:tagLst>
</file>

<file path=ppt/tags/tag2.xml><?xml version="1.0" encoding="utf-8"?>
<p:tagLst xmlns:a="http://schemas.openxmlformats.org/drawingml/2006/main" xmlns:r="http://schemas.openxmlformats.org/officeDocument/2006/relationships" xmlns:p="http://schemas.openxmlformats.org/presentationml/2006/main">
  <p:tag name="TIMING" val="|7.3"/>
</p:tagLst>
</file>

<file path=ppt/tags/tag3.xml><?xml version="1.0" encoding="utf-8"?>
<p:tagLst xmlns:a="http://schemas.openxmlformats.org/drawingml/2006/main" xmlns:r="http://schemas.openxmlformats.org/officeDocument/2006/relationships" xmlns:p="http://schemas.openxmlformats.org/presentationml/2006/main">
  <p:tag name="TIMING" val="|8.4"/>
</p:tagLst>
</file>

<file path=ppt/tags/tag4.xml><?xml version="1.0" encoding="utf-8"?>
<p:tagLst xmlns:a="http://schemas.openxmlformats.org/drawingml/2006/main" xmlns:r="http://schemas.openxmlformats.org/officeDocument/2006/relationships" xmlns:p="http://schemas.openxmlformats.org/presentationml/2006/main">
  <p:tag name="TIMING" val="|1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2070</Words>
  <Application>Microsoft Office PowerPoint</Application>
  <PresentationFormat>Widescreen</PresentationFormat>
  <Paragraphs>144</Paragraphs>
  <Slides>26</Slides>
  <Notes>25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26</vt:i4>
      </vt:variant>
    </vt:vector>
  </HeadingPairs>
  <TitlesOfParts>
    <vt:vector size="36" baseType="lpstr">
      <vt:lpstr>Arial</vt:lpstr>
      <vt:lpstr>Calibri</vt:lpstr>
      <vt:lpstr>Calibri Light</vt:lpstr>
      <vt:lpstr>Gill Sans MT</vt:lpstr>
      <vt:lpstr>Office Theme</vt:lpstr>
      <vt:lpstr>1_Office Theme</vt:lpstr>
      <vt:lpstr>2_Office Theme</vt:lpstr>
      <vt:lpstr>3_Office Theme</vt:lpstr>
      <vt:lpstr>4_Office Theme</vt:lpstr>
      <vt:lpstr>5_Office Theme</vt:lpstr>
      <vt:lpstr>Using PowerPoint to Create Simple “Explainer Videos”</vt:lpstr>
      <vt:lpstr>What are Explainer Videos?</vt:lpstr>
      <vt:lpstr>PowerPoint Presentation</vt:lpstr>
      <vt:lpstr>PowerPoint Presentation</vt:lpstr>
      <vt:lpstr>Why Explainer Videos?</vt:lpstr>
      <vt:lpstr>Increased student engagement</vt:lpstr>
      <vt:lpstr>Making an Explainer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Explainer Videos</vt:lpstr>
      <vt:lpstr>PowerPoint Presentation</vt:lpstr>
      <vt:lpstr>Resources</vt:lpstr>
      <vt:lpstr>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PowerPoint to Create Simple “Explainer” Videos</dc:title>
  <dc:creator>Jared McBrady</dc:creator>
  <cp:lastModifiedBy>Jared McBrady</cp:lastModifiedBy>
  <cp:revision>31</cp:revision>
  <dcterms:created xsi:type="dcterms:W3CDTF">2020-10-08T19:41:09Z</dcterms:created>
  <dcterms:modified xsi:type="dcterms:W3CDTF">2020-10-15T17:30:05Z</dcterms:modified>
</cp:coreProperties>
</file>