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handoutMasterIdLst>
    <p:handoutMasterId r:id="rId13"/>
  </p:handoutMasterIdLst>
  <p:sldIdLst>
    <p:sldId id="270" r:id="rId2"/>
    <p:sldId id="280" r:id="rId3"/>
    <p:sldId id="279" r:id="rId4"/>
    <p:sldId id="272" r:id="rId5"/>
    <p:sldId id="273" r:id="rId6"/>
    <p:sldId id="274" r:id="rId7"/>
    <p:sldId id="283" r:id="rId8"/>
    <p:sldId id="276" r:id="rId9"/>
    <p:sldId id="277" r:id="rId10"/>
    <p:sldId id="278" r:id="rId11"/>
    <p:sldId id="268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E6555A-E73D-59D0-21AC-7D6711E2CD66}" v="41" dt="2019-09-12T15:32:06.056"/>
    <p1510:client id="{2369D12B-3026-61D6-4E3F-32DE82953798}" v="284" dt="2019-09-24T19:19:10.765"/>
    <p1510:client id="{2645E059-5A18-D263-EF0C-9746500474B1}" v="177" dt="2019-09-26T17:09:25.503"/>
    <p1510:client id="{2D2C2EC9-F455-CC36-E052-753DF63A6AFC}" v="239" dt="2019-09-26T17:30:56.266"/>
    <p1510:client id="{30D8D17B-ED9E-8C09-404C-C805C107FA3E}" v="1" dt="2019-09-24T19:01:05.394"/>
    <p1510:client id="{41A6D9EA-9E00-FECB-0613-35BB1BDB359C}" v="100" dt="2019-09-25T14:50:33.505"/>
    <p1510:client id="{41E95D5B-843C-918B-05F4-D5E39569E452}" v="29" dt="2019-09-25T15:22:36.299"/>
    <p1510:client id="{7F83EFA3-FF5A-076B-B6D6-99DF44CC8481}" v="9" dt="2019-09-16T13:49:08.270"/>
    <p1510:client id="{F34DC912-3906-65FC-6485-370F345320B9}" v="36" dt="2019-09-26T15:10:48.001"/>
    <p1510:client id="{F80D1D24-44D3-6B89-FA39-F54D61C739AD}" v="311" dt="2019-09-25T15:17:36.5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kin Burdick" userId="S::dakin.burdick@cortland.edu::1b61ea70-f6c4-4181-9493-869441322352" providerId="AD" clId="Web-{2D2C2EC9-F455-CC36-E052-753DF63A6AFC}"/>
    <pc:docChg chg="addSld modSld sldOrd">
      <pc:chgData name="Dakin Burdick" userId="S::dakin.burdick@cortland.edu::1b61ea70-f6c4-4181-9493-869441322352" providerId="AD" clId="Web-{2D2C2EC9-F455-CC36-E052-753DF63A6AFC}" dt="2019-09-26T17:30:56.266" v="233" actId="1076"/>
      <pc:docMkLst>
        <pc:docMk/>
      </pc:docMkLst>
      <pc:sldChg chg="addSp modSp">
        <pc:chgData name="Dakin Burdick" userId="S::dakin.burdick@cortland.edu::1b61ea70-f6c4-4181-9493-869441322352" providerId="AD" clId="Web-{2D2C2EC9-F455-CC36-E052-753DF63A6AFC}" dt="2019-09-26T17:30:56.266" v="233" actId="1076"/>
        <pc:sldMkLst>
          <pc:docMk/>
          <pc:sldMk cId="486375973" sldId="273"/>
        </pc:sldMkLst>
        <pc:spChg chg="mod">
          <ac:chgData name="Dakin Burdick" userId="S::dakin.burdick@cortland.edu::1b61ea70-f6c4-4181-9493-869441322352" providerId="AD" clId="Web-{2D2C2EC9-F455-CC36-E052-753DF63A6AFC}" dt="2019-09-26T17:30:55.891" v="232" actId="20577"/>
          <ac:spMkLst>
            <pc:docMk/>
            <pc:sldMk cId="486375973" sldId="273"/>
            <ac:spMk id="2" creationId="{8DDCC0D0-FC1D-4397-8462-B1CAD746E30E}"/>
          </ac:spMkLst>
        </pc:spChg>
        <pc:spChg chg="mod">
          <ac:chgData name="Dakin Burdick" userId="S::dakin.burdick@cortland.edu::1b61ea70-f6c4-4181-9493-869441322352" providerId="AD" clId="Web-{2D2C2EC9-F455-CC36-E052-753DF63A6AFC}" dt="2019-09-26T17:30:29.704" v="225" actId="1076"/>
          <ac:spMkLst>
            <pc:docMk/>
            <pc:sldMk cId="486375973" sldId="273"/>
            <ac:spMk id="3" creationId="{5E4EC294-BFEE-436C-AE54-98D94F09C2D9}"/>
          </ac:spMkLst>
        </pc:spChg>
        <pc:spChg chg="add mod">
          <ac:chgData name="Dakin Burdick" userId="S::dakin.burdick@cortland.edu::1b61ea70-f6c4-4181-9493-869441322352" providerId="AD" clId="Web-{2D2C2EC9-F455-CC36-E052-753DF63A6AFC}" dt="2019-09-26T17:30:56.266" v="233" actId="1076"/>
          <ac:spMkLst>
            <pc:docMk/>
            <pc:sldMk cId="486375973" sldId="273"/>
            <ac:spMk id="5" creationId="{809F8287-2AC6-4FBD-B3A3-405FD5F6F347}"/>
          </ac:spMkLst>
        </pc:spChg>
      </pc:sldChg>
      <pc:sldChg chg="ord">
        <pc:chgData name="Dakin Burdick" userId="S::dakin.burdick@cortland.edu::1b61ea70-f6c4-4181-9493-869441322352" providerId="AD" clId="Web-{2D2C2EC9-F455-CC36-E052-753DF63A6AFC}" dt="2019-09-26T17:27:29.436" v="197"/>
        <pc:sldMkLst>
          <pc:docMk/>
          <pc:sldMk cId="3891406364" sldId="279"/>
        </pc:sldMkLst>
      </pc:sldChg>
      <pc:sldChg chg="add replId">
        <pc:chgData name="Dakin Burdick" userId="S::dakin.burdick@cortland.edu::1b61ea70-f6c4-4181-9493-869441322352" providerId="AD" clId="Web-{2D2C2EC9-F455-CC36-E052-753DF63A6AFC}" dt="2019-09-26T17:17:18.384" v="0"/>
        <pc:sldMkLst>
          <pc:docMk/>
          <pc:sldMk cId="3609781740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6E11D-E81A-4B9F-B10C-53E817B1BAD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9867F-706F-4188-8E60-1A1BA7CF3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71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D1D7E1D4-5E19-41E1-9CBC-E68CC37D745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"/>
            <a:ext cx="91440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3200400"/>
            <a:ext cx="7162800" cy="1370478"/>
          </a:xfrm>
          <a:prstGeom prst="rect">
            <a:avLst/>
          </a:prstGeom>
        </p:spPr>
        <p:txBody>
          <a:bodyPr anchor="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5029200"/>
            <a:ext cx="8839200" cy="762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5237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1534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17D9AA8-9968-7542-845C-244AEA2CDF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61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043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F92AA819-5551-41C9-8EFE-FC12CE32B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057400"/>
            <a:ext cx="79248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D55C3C8C-6A05-664E-83F0-9A14DE007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5800" y="62849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B675655C-8598-8C46-9F9F-1EE3FE468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19400" y="6284913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A128AFF-3D23-2D4A-BFB5-5F241C0F8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0" y="6284913"/>
            <a:ext cx="914400" cy="4572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3A2D3C7-5A87-4700-8662-5306ED3EA6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0" name="Picture 8">
            <a:extLst>
              <a:ext uri="{FF2B5EF4-FFF2-40B4-BE49-F238E27FC236}">
                <a16:creationId xmlns:a16="http://schemas.microsoft.com/office/drawing/2014/main" id="{5453CC48-9B94-4C5C-9594-88B1648AEE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813" y="6281738"/>
            <a:ext cx="152400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2">
            <a:extLst>
              <a:ext uri="{FF2B5EF4-FFF2-40B4-BE49-F238E27FC236}">
                <a16:creationId xmlns:a16="http://schemas.microsoft.com/office/drawing/2014/main" id="{ACD7A8BC-00F4-400E-9DCC-D8C591DED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61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/>
          <a:ea typeface="+mj-ea"/>
          <a:cs typeface="Georgi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-111" charset="0"/>
          <a:ea typeface="ＭＳ Ｐゴシック" pitchFamily="-111" charset="-128"/>
          <a:cs typeface="Georgia" panose="020405020504050203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-111" charset="0"/>
          <a:ea typeface="ＭＳ Ｐゴシック" pitchFamily="-111" charset="-128"/>
          <a:cs typeface="Georgia" panose="020405020504050203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-111" charset="0"/>
          <a:ea typeface="ＭＳ Ｐゴシック" pitchFamily="-111" charset="-128"/>
          <a:cs typeface="Georgia" panose="020405020504050203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-111" charset="0"/>
          <a:ea typeface="ＭＳ Ｐゴシック" pitchFamily="-111" charset="-128"/>
          <a:cs typeface="Georgia" panose="02040502050405020303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mericanaT Bold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mericanaT Bold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mericanaT Bold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mericanaT Bold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ackboard.com/resources/pdf/bb_safeassign_score_datasheet_v2.pdf" TargetMode="External"/><Relationship Id="rId2" Type="http://schemas.openxmlformats.org/officeDocument/2006/relationships/hyperlink" Target="https://www.blackboard.com/resources/pdf/bb_safeassign_datasheet_v2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1">
            <a:extLst>
              <a:ext uri="{FF2B5EF4-FFF2-40B4-BE49-F238E27FC236}">
                <a16:creationId xmlns:a16="http://schemas.microsoft.com/office/drawing/2014/main" id="{DD7D2B6D-6C94-4816-8362-5DC4C87CDC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43150" y="3028950"/>
            <a:ext cx="6419850" cy="10271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latin typeface="Calibri"/>
              </a:rPr>
              <a:t>Assessing Students Online</a:t>
            </a:r>
            <a:endParaRPr lang="en-US" sz="2400" dirty="0">
              <a:latin typeface="Calibri"/>
            </a:endParaRPr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56A366EF-E87E-435C-8BA7-86B1B4703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4629150"/>
            <a:ext cx="6553200" cy="571500"/>
          </a:xfrm>
        </p:spPr>
        <p:txBody>
          <a:bodyPr/>
          <a:lstStyle/>
          <a:p>
            <a:pPr algn="r"/>
            <a:r>
              <a:rPr lang="en-US" altLang="en-US" sz="2000" dirty="0">
                <a:latin typeface="Calibri"/>
              </a:rPr>
              <a:t>Institute for College Teaching &amp; Design Help Sept. 26,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C2E414-CBAE-467B-B2E9-7408A1C68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1434" y="304800"/>
            <a:ext cx="5723965" cy="1143000"/>
          </a:xfrm>
        </p:spPr>
        <p:txBody>
          <a:bodyPr/>
          <a:lstStyle/>
          <a:p>
            <a:r>
              <a:rPr lang="en-US" sz="3600" b="1" dirty="0" err="1" smtClean="0">
                <a:latin typeface="Calibri"/>
              </a:rPr>
              <a:t>SafeAssign</a:t>
            </a:r>
            <a:r>
              <a:rPr lang="en-US" sz="3600" b="1" dirty="0" smtClean="0">
                <a:latin typeface="Calibri"/>
              </a:rPr>
              <a:t>: Student Papers Prioritized</a:t>
            </a:r>
            <a:endParaRPr lang="en-US" sz="3600" b="1" dirty="0">
              <a:latin typeface="Calibri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2482629" cy="6349512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70738" y="2057400"/>
            <a:ext cx="5187462" cy="4038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paper at the left was a straight copy from Wikipedia, but since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SafeAssign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searches for matches in student papers first, it under-reported the lack of originality.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704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ank you with flowers and butterflies." title="Thank you note">
            <a:extLst>
              <a:ext uri="{FF2B5EF4-FFF2-40B4-BE49-F238E27FC236}">
                <a16:creationId xmlns:a16="http://schemas.microsoft.com/office/drawing/2014/main" id="{5B3EE23F-DF5B-4B79-B344-EDA08DC4A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533400"/>
            <a:ext cx="7641937" cy="5563441"/>
          </a:xfrm>
          <a:prstGeom prst="rect">
            <a:avLst/>
          </a:prstGeom>
        </p:spPr>
      </p:pic>
      <p:sp>
        <p:nvSpPr>
          <p:cNvPr id="12291" name="TextBox 2">
            <a:extLst>
              <a:ext uri="{FF2B5EF4-FFF2-40B4-BE49-F238E27FC236}">
                <a16:creationId xmlns:a16="http://schemas.microsoft.com/office/drawing/2014/main" id="{6403DD50-9A52-485E-8753-938D5AE42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09600"/>
            <a:ext cx="7162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9pPr>
          </a:lstStyle>
          <a:p>
            <a:pPr>
              <a:buNone/>
            </a:pPr>
            <a:r>
              <a:rPr lang="en-US" sz="2400" b="1">
                <a:latin typeface="Verdana"/>
                <a:ea typeface="Verdana"/>
              </a:rPr>
              <a:t> </a:t>
            </a:r>
            <a:endParaRPr lang="en-US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u="sng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4BD063-D3E9-45DF-99BB-38596BD5C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867" y="1807669"/>
            <a:ext cx="7596308" cy="4038600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latin typeface="Calibri"/>
              </a:rPr>
              <a:t>Look at the handout. What conclusions do you draw regarding student views of online homework?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572C9-26BB-4530-B15C-8842B2F8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latin typeface="Calibri"/>
              </a:rPr>
              <a:t>Comparing Paper Homework to Blackboard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3666B7-D0DF-41BA-AF9E-0380B80C45CA}"/>
              </a:ext>
            </a:extLst>
          </p:cNvPr>
          <p:cNvSpPr txBox="1"/>
          <p:nvPr/>
        </p:nvSpPr>
        <p:spPr>
          <a:xfrm>
            <a:off x="1999770" y="3709466"/>
            <a:ext cx="610496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alibri"/>
                <a:ea typeface="ＭＳ Ｐゴシック"/>
              </a:rPr>
              <a:t>Johnston, T. (2004). Online Homework Assessments: Benefits &amp; Drawbacks to </a:t>
            </a:r>
            <a:r>
              <a:rPr lang="en-US" sz="1800">
                <a:latin typeface="Calibri"/>
                <a:ea typeface="ＭＳ Ｐゴシック"/>
              </a:rPr>
              <a:t>Students. </a:t>
            </a:r>
            <a:r>
              <a:rPr lang="en-US" sz="1800" i="1">
                <a:latin typeface="Calibri"/>
                <a:ea typeface="ＭＳ Ｐゴシック"/>
              </a:rPr>
              <a:t>Academy of Educational Leadership Journal</a:t>
            </a:r>
            <a:r>
              <a:rPr lang="en-US" sz="1800">
                <a:latin typeface="Calibri"/>
                <a:ea typeface="ＭＳ Ｐゴシック"/>
              </a:rPr>
              <a:t>, </a:t>
            </a:r>
            <a:r>
              <a:rPr lang="en-US" sz="1800" i="1">
                <a:latin typeface="Calibri"/>
                <a:ea typeface="ＭＳ Ｐゴシック"/>
              </a:rPr>
              <a:t>8</a:t>
            </a:r>
            <a:r>
              <a:rPr lang="en-US" sz="1800">
                <a:latin typeface="Calibri"/>
                <a:ea typeface="ＭＳ Ｐゴシック"/>
              </a:rPr>
              <a:t>(3), 29-40.</a:t>
            </a:r>
            <a:endParaRPr lang="en-US" sz="180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59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E0FE51-38BC-4B5D-9EF2-CED74F9CD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Calibri"/>
              </a:rPr>
              <a:t>Assessments from 60 Online Courses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5F3028-38E7-464C-B8A7-3D583D106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146704"/>
              </p:ext>
            </p:extLst>
          </p:nvPr>
        </p:nvGraphicFramePr>
        <p:xfrm>
          <a:off x="374596" y="1479176"/>
          <a:ext cx="6000265" cy="4671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3424">
                  <a:extLst>
                    <a:ext uri="{9D8B030D-6E8A-4147-A177-3AD203B41FA5}">
                      <a16:colId xmlns:a16="http://schemas.microsoft.com/office/drawing/2014/main" val="1944803078"/>
                    </a:ext>
                  </a:extLst>
                </a:gridCol>
                <a:gridCol w="1578099">
                  <a:extLst>
                    <a:ext uri="{9D8B030D-6E8A-4147-A177-3AD203B41FA5}">
                      <a16:colId xmlns:a16="http://schemas.microsoft.com/office/drawing/2014/main" val="2865841966"/>
                    </a:ext>
                  </a:extLst>
                </a:gridCol>
                <a:gridCol w="1418742">
                  <a:extLst>
                    <a:ext uri="{9D8B030D-6E8A-4147-A177-3AD203B41FA5}">
                      <a16:colId xmlns:a16="http://schemas.microsoft.com/office/drawing/2014/main" val="2392885284"/>
                    </a:ext>
                  </a:extLst>
                </a:gridCol>
              </a:tblGrid>
              <a:tr h="557092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Method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Courses using this method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Average % of Course Grade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5509942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Discussion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17.1%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467546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Exam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44.7%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63303831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Written Assignment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23.5%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64589051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Final/Midterm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19.2%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79783575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Experiential Assignment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18.1%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16795941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Problem Assignment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22.0%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1405886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Quiz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3.5%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60650454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Paper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23.2%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30424658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Journal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15.1%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16719011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Presentation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12.5%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55370445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Pretest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1.0%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0247432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Project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12.8%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25541140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Peer Review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4.6%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97525843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Form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1.0%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0347946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Group Project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9803226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46B2C1D-FCB6-4242-B88A-C2B7D33D4BDE}"/>
              </a:ext>
            </a:extLst>
          </p:cNvPr>
          <p:cNvSpPr txBox="1"/>
          <p:nvPr/>
        </p:nvSpPr>
        <p:spPr>
          <a:xfrm>
            <a:off x="6658215" y="3997617"/>
            <a:ext cx="2483863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alibri"/>
                <a:ea typeface="ＭＳ Ｐゴシック"/>
                <a:cs typeface="Arial"/>
              </a:rPr>
              <a:t>Arend, B. (Feb. 2007). Course Assessment Practices &amp; Student Learning Strategies in Online Courses.  </a:t>
            </a:r>
            <a:r>
              <a:rPr lang="en-US" sz="1800" i="1" dirty="0">
                <a:latin typeface="Calibri"/>
                <a:ea typeface="ＭＳ Ｐゴシック"/>
                <a:cs typeface="Arial"/>
              </a:rPr>
              <a:t>Online Learning</a:t>
            </a:r>
            <a:r>
              <a:rPr lang="en-US" sz="1800" dirty="0">
                <a:latin typeface="Calibri"/>
                <a:ea typeface="ＭＳ Ｐゴシック"/>
                <a:cs typeface="Arial"/>
              </a:rPr>
              <a:t>, 11(4). </a:t>
            </a:r>
            <a:endParaRPr lang="en-US" sz="1800"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9140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430EA06-AD8E-4287-9895-D88C44728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>
                <a:latin typeface="Calibri"/>
                <a:cs typeface="Georgia" panose="02040502050405020303" pitchFamily="18" charset="0"/>
              </a:rPr>
              <a:t>Online Quiz Design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F237882-866F-4CDD-8CD8-901E3E432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47800"/>
            <a:ext cx="7467600" cy="4490036"/>
          </a:xfrm>
        </p:spPr>
        <p:txBody>
          <a:bodyPr/>
          <a:lstStyle/>
          <a:p>
            <a:r>
              <a:rPr lang="en-US" altLang="en-US" dirty="0">
                <a:latin typeface="Calibri"/>
              </a:rPr>
              <a:t>Frequent small quizzes rather than infrequent large tests</a:t>
            </a:r>
            <a:endParaRPr lang="en-US" altLang="en-US" dirty="0">
              <a:latin typeface="Calibri"/>
              <a:cs typeface="Verdana" panose="020B0604030504040204" pitchFamily="34" charset="0"/>
            </a:endParaRPr>
          </a:p>
          <a:p>
            <a:r>
              <a:rPr lang="en-US" altLang="en-US" dirty="0">
                <a:latin typeface="Calibri"/>
              </a:rPr>
              <a:t>Assume quizzes are open-book</a:t>
            </a:r>
            <a:endParaRPr lang="en-US" altLang="en-US" dirty="0">
              <a:latin typeface="Calibri"/>
              <a:cs typeface="Verdana" panose="020B0604030504040204" pitchFamily="34" charset="0"/>
            </a:endParaRPr>
          </a:p>
          <a:p>
            <a:r>
              <a:rPr lang="en-US" altLang="en-US" dirty="0">
                <a:latin typeface="Calibri"/>
              </a:rPr>
              <a:t>Limit test-taking time </a:t>
            </a:r>
            <a:endParaRPr lang="en-US" altLang="en-US" dirty="0">
              <a:latin typeface="Calibri"/>
              <a:cs typeface="Verdana" panose="020B0604030504040204" pitchFamily="34" charset="0"/>
            </a:endParaRPr>
          </a:p>
          <a:p>
            <a:r>
              <a:rPr lang="en-US" altLang="en-US" dirty="0">
                <a:latin typeface="Calibri"/>
              </a:rPr>
              <a:t>Use large question pools with small quizzes</a:t>
            </a:r>
            <a:endParaRPr lang="en-US" altLang="en-US" dirty="0">
              <a:latin typeface="Calibri"/>
              <a:cs typeface="Verdana" panose="020B0604030504040204" pitchFamily="34" charset="0"/>
            </a:endParaRPr>
          </a:p>
          <a:p>
            <a:r>
              <a:rPr lang="en-US" altLang="en-US" dirty="0">
                <a:latin typeface="Calibri"/>
              </a:rPr>
              <a:t>Formative assignments should use check/no check grading</a:t>
            </a:r>
            <a:endParaRPr lang="en-US" altLang="en-US" dirty="0">
              <a:latin typeface="Calibri"/>
              <a:cs typeface="Verdana" panose="020B0604030504040204" pitchFamily="34" charset="0"/>
            </a:endParaRPr>
          </a:p>
          <a:p>
            <a:endParaRPr lang="en-US" altLang="en-US" sz="240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DCC0D0-FC1D-4397-8462-B1CAD746E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40" y="1807671"/>
            <a:ext cx="8451156" cy="4422800"/>
          </a:xfrm>
        </p:spPr>
        <p:txBody>
          <a:bodyPr/>
          <a:lstStyle/>
          <a:p>
            <a:r>
              <a:rPr lang="en-US" sz="2400" dirty="0">
                <a:latin typeface="Calibri"/>
              </a:rPr>
              <a:t>Begin the course with a module helping students become a self-directed learner.</a:t>
            </a:r>
            <a:endParaRPr lang="en-US" sz="2400"/>
          </a:p>
          <a:p>
            <a:r>
              <a:rPr lang="en-US" sz="2400" dirty="0">
                <a:latin typeface="Calibri"/>
              </a:rPr>
              <a:t>Build multiple feedback methods into the course. </a:t>
            </a:r>
          </a:p>
          <a:p>
            <a:r>
              <a:rPr lang="en-US" sz="2400" dirty="0">
                <a:latin typeface="Calibri"/>
              </a:rPr>
              <a:t>Label communications to students as "feedback."</a:t>
            </a:r>
          </a:p>
          <a:p>
            <a:r>
              <a:rPr lang="en-US" sz="2400" dirty="0">
                <a:latin typeface="Calibri"/>
              </a:rPr>
              <a:t>Have students practice the skills you want them to learn.</a:t>
            </a:r>
          </a:p>
          <a:p>
            <a:r>
              <a:rPr lang="en-US" sz="2400" dirty="0">
                <a:latin typeface="Calibri"/>
              </a:rPr>
              <a:t>Aim individual feedback at higher cognition.</a:t>
            </a:r>
            <a:endParaRPr lang="en-US" sz="2400"/>
          </a:p>
          <a:p>
            <a:r>
              <a:rPr lang="en-US" sz="2400" dirty="0">
                <a:latin typeface="Calibri"/>
              </a:rPr>
              <a:t>Aim group feedback at common errors.  </a:t>
            </a:r>
          </a:p>
          <a:p>
            <a:r>
              <a:rPr lang="en-US" sz="2400" dirty="0">
                <a:latin typeface="Calibri"/>
              </a:rPr>
              <a:t>Use a positive tone in both individual &amp; group feedback.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4EC294-BFEE-436C-AE54-98D94F09C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72036"/>
            <a:ext cx="8610600" cy="1143000"/>
          </a:xfrm>
        </p:spPr>
        <p:txBody>
          <a:bodyPr/>
          <a:lstStyle/>
          <a:p>
            <a:r>
              <a:rPr lang="en-US" sz="3600" b="1" dirty="0">
                <a:latin typeface="Calibri"/>
              </a:rPr>
              <a:t>Empower Students &amp; Use Efficient Feedback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9F8287-2AC6-4FBD-B3A3-405FD5F6F347}"/>
              </a:ext>
            </a:extLst>
          </p:cNvPr>
          <p:cNvSpPr txBox="1"/>
          <p:nvPr/>
        </p:nvSpPr>
        <p:spPr>
          <a:xfrm>
            <a:off x="645459" y="5640080"/>
            <a:ext cx="648916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alibri"/>
                <a:ea typeface="ＭＳ Ｐゴシック"/>
              </a:rPr>
              <a:t>Pates, J., Blake, R., &amp; Cooper, A. (2010). </a:t>
            </a:r>
            <a:r>
              <a:rPr lang="en-US" sz="1800" dirty="0">
                <a:latin typeface="Calibri"/>
                <a:ea typeface="ＭＳ Ｐゴシック"/>
                <a:cs typeface="Arial"/>
              </a:rPr>
              <a:t>Using structured reflection to encourage more active use of feedback</a:t>
            </a:r>
            <a:r>
              <a:rPr lang="en-US" sz="1800" dirty="0">
                <a:latin typeface="Calibri"/>
                <a:ea typeface="ＭＳ Ｐゴシック"/>
              </a:rPr>
              <a:t>. </a:t>
            </a:r>
            <a:r>
              <a:rPr lang="en-US" sz="1800" i="1" dirty="0">
                <a:latin typeface="Calibri"/>
                <a:ea typeface="ＭＳ Ｐゴシック"/>
              </a:rPr>
              <a:t>Planet</a:t>
            </a:r>
            <a:r>
              <a:rPr lang="en-US" sz="1800" dirty="0">
                <a:latin typeface="Calibri"/>
                <a:ea typeface="ＭＳ Ｐゴシック"/>
              </a:rPr>
              <a:t>, 23(1), 2-10.</a:t>
            </a:r>
            <a:endParaRPr lang="en-US" sz="18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637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DCC0D0-FC1D-4397-8462-B1CAD746E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30442"/>
            <a:ext cx="8153400" cy="4465558"/>
          </a:xfrm>
        </p:spPr>
        <p:txBody>
          <a:bodyPr/>
          <a:lstStyle/>
          <a:p>
            <a:r>
              <a:rPr lang="en-US" dirty="0">
                <a:latin typeface="Calibri"/>
                <a:ea typeface="Verdana"/>
              </a:rPr>
              <a:t>Any easy way to collect assignments, papers, or files from your students</a:t>
            </a:r>
            <a:endParaRPr lang="en-US" dirty="0">
              <a:latin typeface="Calibri"/>
            </a:endParaRPr>
          </a:p>
          <a:p>
            <a:r>
              <a:rPr lang="en-US" dirty="0">
                <a:latin typeface="Calibri"/>
                <a:ea typeface="Verdana"/>
              </a:rPr>
              <a:t>Able to provide feedback</a:t>
            </a:r>
            <a:endParaRPr lang="en-US" dirty="0">
              <a:latin typeface="Calibri"/>
            </a:endParaRPr>
          </a:p>
          <a:p>
            <a:r>
              <a:rPr lang="en-US" dirty="0">
                <a:latin typeface="Calibri"/>
                <a:ea typeface="Verdana"/>
              </a:rPr>
              <a:t>Students receive submission confirmation</a:t>
            </a:r>
          </a:p>
          <a:p>
            <a:pPr lvl="1"/>
            <a:r>
              <a:rPr lang="en-US" dirty="0">
                <a:latin typeface="Calibri"/>
                <a:ea typeface="Verdana"/>
              </a:rPr>
              <a:t>Students have easy access to grades</a:t>
            </a:r>
          </a:p>
          <a:p>
            <a:pPr marL="457200" lvl="1" indent="0">
              <a:buNone/>
            </a:pPr>
            <a:endParaRPr lang="en-US" dirty="0">
              <a:latin typeface="Calibri"/>
              <a:ea typeface="Verdana"/>
            </a:endParaRPr>
          </a:p>
          <a:p>
            <a:pPr marL="0" indent="0">
              <a:buNone/>
            </a:pPr>
            <a:r>
              <a:rPr lang="en-US" dirty="0">
                <a:ea typeface="Verdana"/>
              </a:rPr>
              <a:t>Demonstration in Blackboard</a:t>
            </a:r>
          </a:p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4EC294-BFEE-436C-AE54-98D94F09C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Calibri"/>
              </a:rPr>
              <a:t>Assessments: Online Assignments</a:t>
            </a:r>
          </a:p>
        </p:txBody>
      </p:sp>
    </p:spTree>
    <p:extLst>
      <p:ext uri="{BB962C8B-B14F-4D97-AF65-F5344CB8AC3E}">
        <p14:creationId xmlns:p14="http://schemas.microsoft.com/office/powerpoint/2010/main" val="380226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DCC0D0-FC1D-4397-8462-B1CAD746E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30442"/>
            <a:ext cx="8153400" cy="4465558"/>
          </a:xfrm>
        </p:spPr>
        <p:txBody>
          <a:bodyPr/>
          <a:lstStyle/>
          <a:p>
            <a:r>
              <a:rPr lang="en-US" dirty="0" smtClean="0">
                <a:latin typeface="Calibri"/>
                <a:ea typeface="Verdana"/>
              </a:rPr>
              <a:t>Question Sets</a:t>
            </a:r>
          </a:p>
          <a:p>
            <a:r>
              <a:rPr lang="en-US" dirty="0" smtClean="0">
                <a:latin typeface="Calibri"/>
                <a:ea typeface="Verdana"/>
              </a:rPr>
              <a:t>Question Pools</a:t>
            </a:r>
          </a:p>
          <a:p>
            <a:r>
              <a:rPr lang="en-US" dirty="0" smtClean="0">
                <a:latin typeface="Calibri"/>
                <a:ea typeface="Verdana"/>
              </a:rPr>
              <a:t>Random Blocks</a:t>
            </a:r>
            <a:endParaRPr lang="en-US" dirty="0">
              <a:latin typeface="Calibri"/>
              <a:ea typeface="Verdana"/>
            </a:endParaRPr>
          </a:p>
          <a:p>
            <a:pPr marL="457200" lvl="1" indent="0">
              <a:buNone/>
            </a:pPr>
            <a:endParaRPr lang="en-US" dirty="0">
              <a:latin typeface="Calibri"/>
              <a:ea typeface="Verdana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4EC294-BFEE-436C-AE54-98D94F09C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Calibri"/>
              </a:rPr>
              <a:t>Assessments: </a:t>
            </a:r>
            <a:r>
              <a:rPr lang="en-US" sz="3600" b="1" dirty="0" smtClean="0">
                <a:latin typeface="Calibri"/>
              </a:rPr>
              <a:t>Quizzes</a:t>
            </a:r>
            <a:endParaRPr lang="en-US" sz="3600" b="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1834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DCC0D0-FC1D-4397-8462-B1CAD746E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30442"/>
            <a:ext cx="8153400" cy="4465558"/>
          </a:xfrm>
        </p:spPr>
        <p:txBody>
          <a:bodyPr/>
          <a:lstStyle/>
          <a:p>
            <a:r>
              <a:rPr lang="en-US" dirty="0">
                <a:latin typeface="Calibri"/>
                <a:ea typeface="Verdana"/>
              </a:rPr>
              <a:t>User submissions are compared with content from other students at SUNY Cortland, from other schools, from academic and business journals, and from the broader Internet.</a:t>
            </a:r>
          </a:p>
          <a:p>
            <a:endParaRPr lang="en-US" dirty="0">
              <a:latin typeface="Calibri"/>
              <a:ea typeface="Verdana"/>
            </a:endParaRPr>
          </a:p>
          <a:p>
            <a:r>
              <a:rPr lang="en-US" dirty="0">
                <a:latin typeface="Calibri"/>
                <a:ea typeface="Verdana"/>
                <a:hlinkClick r:id="rId2"/>
              </a:rPr>
              <a:t>Originality Report</a:t>
            </a:r>
            <a:endParaRPr lang="en-US" dirty="0">
              <a:latin typeface="Calibri"/>
            </a:endParaRPr>
          </a:p>
          <a:p>
            <a:r>
              <a:rPr lang="en-US" dirty="0">
                <a:latin typeface="Calibri"/>
                <a:ea typeface="Verdana"/>
                <a:hlinkClick r:id="rId3"/>
              </a:rPr>
              <a:t>Interpreting a Score</a:t>
            </a:r>
          </a:p>
          <a:p>
            <a:pPr marL="0" indent="0">
              <a:buNone/>
            </a:pPr>
            <a:endParaRPr lang="en-US">
              <a:ea typeface="Verdana"/>
            </a:endParaRPr>
          </a:p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4EC294-BFEE-436C-AE54-98D94F09C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Calibri"/>
              </a:rPr>
              <a:t>SafeAssign: Online Assignments</a:t>
            </a:r>
          </a:p>
        </p:txBody>
      </p:sp>
    </p:spTree>
    <p:extLst>
      <p:ext uri="{BB962C8B-B14F-4D97-AF65-F5344CB8AC3E}">
        <p14:creationId xmlns:p14="http://schemas.microsoft.com/office/powerpoint/2010/main" val="917697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DCC0D0-FC1D-4397-8462-B1CAD746E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30442"/>
            <a:ext cx="8153400" cy="4465558"/>
          </a:xfrm>
        </p:spPr>
        <p:txBody>
          <a:bodyPr/>
          <a:lstStyle/>
          <a:p>
            <a:r>
              <a:rPr lang="en-US" dirty="0" err="1">
                <a:latin typeface="Calibri"/>
                <a:ea typeface="Verdana"/>
              </a:rPr>
              <a:t>DirectSubmit</a:t>
            </a:r>
            <a:r>
              <a:rPr lang="en-US" dirty="0">
                <a:latin typeface="Calibri"/>
                <a:ea typeface="Verdana"/>
              </a:rPr>
              <a:t> generates SafeAssign reports on papers not uploaded to an assignment with the SafeAssign service. </a:t>
            </a:r>
            <a:endParaRPr lang="en-US" dirty="0">
              <a:latin typeface="Calibri"/>
            </a:endParaRPr>
          </a:p>
          <a:p>
            <a:r>
              <a:rPr lang="en-US" dirty="0">
                <a:latin typeface="Calibri"/>
                <a:ea typeface="Verdana"/>
              </a:rPr>
              <a:t>You can use </a:t>
            </a:r>
            <a:r>
              <a:rPr lang="en-US" dirty="0" err="1">
                <a:latin typeface="Calibri"/>
                <a:ea typeface="Verdana"/>
              </a:rPr>
              <a:t>DirectSubmit</a:t>
            </a:r>
            <a:r>
              <a:rPr lang="en-US" dirty="0">
                <a:latin typeface="Calibri"/>
                <a:ea typeface="Verdana"/>
              </a:rPr>
              <a:t> to add papers to the institutional database. </a:t>
            </a:r>
          </a:p>
          <a:p>
            <a:r>
              <a:rPr lang="en-US" dirty="0">
                <a:latin typeface="Calibri"/>
                <a:ea typeface="Verdana"/>
              </a:rPr>
              <a:t>Submit a single paper or multiple </a:t>
            </a:r>
            <a:r>
              <a:rPr lang="en-US" dirty="0" smtClean="0">
                <a:latin typeface="Calibri"/>
                <a:ea typeface="Verdana"/>
              </a:rPr>
              <a:t>papers via </a:t>
            </a:r>
            <a:r>
              <a:rPr lang="en-US" dirty="0">
                <a:latin typeface="Calibri"/>
                <a:ea typeface="Verdana"/>
              </a:rPr>
              <a:t>ZIP file.</a:t>
            </a:r>
          </a:p>
          <a:p>
            <a:endParaRPr lang="en-US" dirty="0">
              <a:ea typeface="ＭＳ Ｐゴシック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4EC294-BFEE-436C-AE54-98D94F09C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Calibri"/>
              </a:rPr>
              <a:t>SafeAssign: Direct Submit</a:t>
            </a:r>
          </a:p>
        </p:txBody>
      </p:sp>
    </p:spTree>
    <p:extLst>
      <p:ext uri="{BB962C8B-B14F-4D97-AF65-F5344CB8AC3E}">
        <p14:creationId xmlns:p14="http://schemas.microsoft.com/office/powerpoint/2010/main" val="4102004953"/>
      </p:ext>
    </p:extLst>
  </p:cSld>
  <p:clrMapOvr>
    <a:masterClrMapping/>
  </p:clrMapOvr>
</p:sld>
</file>

<file path=ppt/theme/theme1.xml><?xml version="1.0" encoding="utf-8"?>
<a:theme xmlns:a="http://schemas.openxmlformats.org/drawingml/2006/main" name="3_Blank Presentation">
  <a:themeElements>
    <a:clrScheme name="3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Blank Presentation">
      <a:majorFont>
        <a:latin typeface="AmericanaT Bold"/>
        <a:ea typeface="ＭＳ Ｐゴシック"/>
        <a:cs typeface="ＭＳ Ｐゴシック"/>
      </a:majorFont>
      <a:minorFont>
        <a:latin typeface="Agenda-Regular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esq2" id="{015FB198-5CB0-CB4B-B87C-9B8B76F8BD77}" vid="{4D777968-D955-564C-8E51-06DD88AAD9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356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AmericanaT Bold</vt:lpstr>
      <vt:lpstr>Arial</vt:lpstr>
      <vt:lpstr>Calibri</vt:lpstr>
      <vt:lpstr>Georgia</vt:lpstr>
      <vt:lpstr>Verdana</vt:lpstr>
      <vt:lpstr>3_Blank Presentation</vt:lpstr>
      <vt:lpstr>Assessing Students Online</vt:lpstr>
      <vt:lpstr>Comparing Paper Homework to Blackboard</vt:lpstr>
      <vt:lpstr>Assessments from 60 Online Courses</vt:lpstr>
      <vt:lpstr>Online Quiz Design</vt:lpstr>
      <vt:lpstr>Empower Students &amp; Use Efficient Feedback</vt:lpstr>
      <vt:lpstr>Assessments: Online Assignments</vt:lpstr>
      <vt:lpstr>Assessments: Quizzes</vt:lpstr>
      <vt:lpstr>SafeAssign: Online Assignments</vt:lpstr>
      <vt:lpstr>SafeAssign: Direct Submit</vt:lpstr>
      <vt:lpstr>SafeAssign: Student Papers Prioritized</vt:lpstr>
      <vt:lpstr>PowerPoint Presentation</vt:lpstr>
    </vt:vector>
  </TitlesOfParts>
  <Company>SUNY Cortland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SUNY Cortland</dc:creator>
  <cp:lastModifiedBy>Dakin Burdick</cp:lastModifiedBy>
  <cp:revision>279</cp:revision>
  <cp:lastPrinted>2019-09-26T17:37:07Z</cp:lastPrinted>
  <dcterms:created xsi:type="dcterms:W3CDTF">2008-04-15T19:07:33Z</dcterms:created>
  <dcterms:modified xsi:type="dcterms:W3CDTF">2019-09-27T13:17:31Z</dcterms:modified>
</cp:coreProperties>
</file>