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62" r:id="rId4"/>
    <p:sldId id="263" r:id="rId5"/>
    <p:sldId id="270" r:id="rId6"/>
    <p:sldId id="272" r:id="rId7"/>
    <p:sldId id="271" r:id="rId8"/>
    <p:sldId id="273" r:id="rId9"/>
    <p:sldId id="275" r:id="rId10"/>
    <p:sldId id="269" r:id="rId11"/>
    <p:sldId id="259" r:id="rId12"/>
    <p:sldId id="260" r:id="rId13"/>
    <p:sldId id="266" r:id="rId14"/>
    <p:sldId id="267" r:id="rId15"/>
    <p:sldId id="26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747" autoAdjust="0"/>
  </p:normalViewPr>
  <p:slideViewPr>
    <p:cSldViewPr snapToGrid="0">
      <p:cViewPr varScale="1">
        <p:scale>
          <a:sx n="61" d="100"/>
          <a:sy n="61" d="100"/>
        </p:scale>
        <p:origin x="88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7EC3D1-9A6C-4D5B-B6A8-79931608F840}" type="datetimeFigureOut">
              <a:rPr lang="en-US" smtClean="0"/>
              <a:t>7/9/2020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104F54-0489-455F-A041-EF06FC09439A}" type="slidenum">
              <a:rPr lang="en-US" smtClean="0"/>
              <a:t>‹#›</a:t>
            </a:fld>
            <a:endParaRPr lang="en-US"/>
          </a:p>
        </p:txBody>
      </p:sp>
    </p:spTree>
    <p:extLst>
      <p:ext uri="{BB962C8B-B14F-4D97-AF65-F5344CB8AC3E}">
        <p14:creationId xmlns:p14="http://schemas.microsoft.com/office/powerpoint/2010/main" val="486429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andomtriviagenerator.com/"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https://www.randomtriviagenerator.com/</a:t>
            </a:r>
            <a:endParaRPr lang="en-US" dirty="0"/>
          </a:p>
        </p:txBody>
      </p:sp>
      <p:sp>
        <p:nvSpPr>
          <p:cNvPr id="4" name="Slide Number Placeholder 3"/>
          <p:cNvSpPr>
            <a:spLocks noGrp="1"/>
          </p:cNvSpPr>
          <p:nvPr>
            <p:ph type="sldNum" sz="quarter" idx="10"/>
          </p:nvPr>
        </p:nvSpPr>
        <p:spPr/>
        <p:txBody>
          <a:bodyPr/>
          <a:lstStyle/>
          <a:p>
            <a:fld id="{82104F54-0489-455F-A041-EF06FC09439A}" type="slidenum">
              <a:rPr lang="en-US" smtClean="0"/>
              <a:t>12</a:t>
            </a:fld>
            <a:endParaRPr lang="en-US"/>
          </a:p>
        </p:txBody>
      </p:sp>
    </p:spTree>
    <p:extLst>
      <p:ext uri="{BB962C8B-B14F-4D97-AF65-F5344CB8AC3E}">
        <p14:creationId xmlns:p14="http://schemas.microsoft.com/office/powerpoint/2010/main" val="3522544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7/9/2020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7/9/2020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7/9/2020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none" dirty="0" smtClean="0"/>
              <a:t>Adapting Activities For SI Online</a:t>
            </a:r>
            <a:endParaRPr lang="en-US" cap="none" dirty="0"/>
          </a:p>
        </p:txBody>
      </p:sp>
    </p:spTree>
    <p:extLst>
      <p:ext uri="{BB962C8B-B14F-4D97-AF65-F5344CB8AC3E}">
        <p14:creationId xmlns:p14="http://schemas.microsoft.com/office/powerpoint/2010/main" val="4009416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smtClean="0"/>
              <a:t>Peer Lessons</a:t>
            </a:r>
            <a:endParaRPr lang="en-US" cap="none" dirty="0"/>
          </a:p>
        </p:txBody>
      </p:sp>
      <p:sp>
        <p:nvSpPr>
          <p:cNvPr id="5" name="Content Placeholder 4"/>
          <p:cNvSpPr>
            <a:spLocks noGrp="1"/>
          </p:cNvSpPr>
          <p:nvPr>
            <p:ph idx="1"/>
          </p:nvPr>
        </p:nvSpPr>
        <p:spPr/>
        <p:txBody>
          <a:bodyPr/>
          <a:lstStyle/>
          <a:p>
            <a:pPr marL="0" indent="0" algn="ctr">
              <a:buNone/>
            </a:pPr>
            <a:r>
              <a:rPr lang="en-US" dirty="0" smtClean="0"/>
              <a:t>If there are only a few students in your session, you can assign each student a different problem, or a different concept. The student has to then solve the problem, or go back into their notes or textbook to review the concept. Once everyone has completed their part, have each student take a turn solving the problem or teaching the concept to the group, and answering any questions that are posed. The SI Leader will add or correct the students as necessary.</a:t>
            </a:r>
            <a:endParaRPr lang="en-US" dirty="0"/>
          </a:p>
        </p:txBody>
      </p:sp>
    </p:spTree>
    <p:extLst>
      <p:ext uri="{BB962C8B-B14F-4D97-AF65-F5344CB8AC3E}">
        <p14:creationId xmlns:p14="http://schemas.microsoft.com/office/powerpoint/2010/main" val="2436528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Tic Tac Toe</a:t>
            </a:r>
            <a:endParaRPr lang="en-US" cap="none" dirty="0"/>
          </a:p>
        </p:txBody>
      </p:sp>
      <p:sp>
        <p:nvSpPr>
          <p:cNvPr id="3" name="Content Placeholder 2"/>
          <p:cNvSpPr>
            <a:spLocks noGrp="1"/>
          </p:cNvSpPr>
          <p:nvPr>
            <p:ph idx="1"/>
          </p:nvPr>
        </p:nvSpPr>
        <p:spPr>
          <a:xfrm>
            <a:off x="1451579" y="2015732"/>
            <a:ext cx="9603275" cy="4035933"/>
          </a:xfrm>
        </p:spPr>
        <p:txBody>
          <a:bodyPr>
            <a:normAutofit fontScale="85000" lnSpcReduction="20000"/>
          </a:bodyPr>
          <a:lstStyle/>
          <a:p>
            <a:r>
              <a:rPr lang="en-US" dirty="0" smtClean="0"/>
              <a:t>SI Leader comes up with 9+ questions before the session.</a:t>
            </a:r>
          </a:p>
          <a:p>
            <a:r>
              <a:rPr lang="en-US" dirty="0" smtClean="0"/>
              <a:t>The group is divided into 2 Teams: X’s &amp; O’s.</a:t>
            </a:r>
          </a:p>
          <a:p>
            <a:r>
              <a:rPr lang="en-US" dirty="0" smtClean="0"/>
              <a:t>Draw a Tic Tac Toe board on the screen with WebEx’s whiteboard function, or incorporate it into your PowerPoint.</a:t>
            </a:r>
          </a:p>
          <a:p>
            <a:r>
              <a:rPr lang="en-US" dirty="0" smtClean="0"/>
              <a:t>Choose a team to go first. </a:t>
            </a:r>
          </a:p>
          <a:p>
            <a:r>
              <a:rPr lang="en-US" dirty="0" smtClean="0"/>
              <a:t>The team (say Team X) will pick a square, which will “reveal” a question. The SI Leader will read the question out loud, and then drop it in the chat. </a:t>
            </a:r>
          </a:p>
          <a:p>
            <a:r>
              <a:rPr lang="en-US" dirty="0" smtClean="0"/>
              <a:t>A member of the team must answer the problem correctly to get an X in the square. If they get the question wrong, an O will go in the square. </a:t>
            </a:r>
          </a:p>
          <a:p>
            <a:r>
              <a:rPr lang="en-US" dirty="0" smtClean="0"/>
              <a:t>First team to Tic Tac Toe “wins.”</a:t>
            </a:r>
          </a:p>
          <a:p>
            <a:pPr marL="0" indent="0" algn="ctr">
              <a:buNone/>
            </a:pPr>
            <a:r>
              <a:rPr lang="en-US" sz="2600" dirty="0" smtClean="0">
                <a:solidFill>
                  <a:schemeClr val="accent5"/>
                </a:solidFill>
              </a:rPr>
              <a:t>Hint: Try to rotate the person who has to answer on each team.</a:t>
            </a:r>
            <a:endParaRPr lang="en-US" sz="2600" dirty="0">
              <a:solidFill>
                <a:schemeClr val="accent5"/>
              </a:solidFill>
            </a:endParaRPr>
          </a:p>
        </p:txBody>
      </p:sp>
    </p:spTree>
    <p:extLst>
      <p:ext uri="{BB962C8B-B14F-4D97-AF65-F5344CB8AC3E}">
        <p14:creationId xmlns:p14="http://schemas.microsoft.com/office/powerpoint/2010/main" val="2726705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Tic Tac Toe</a:t>
            </a:r>
            <a:endParaRPr lang="en-US" dirty="0"/>
          </a:p>
        </p:txBody>
      </p:sp>
      <p:cxnSp>
        <p:nvCxnSpPr>
          <p:cNvPr id="5" name="Straight Connector 4"/>
          <p:cNvCxnSpPr/>
          <p:nvPr/>
        </p:nvCxnSpPr>
        <p:spPr>
          <a:xfrm>
            <a:off x="4937760" y="2593571"/>
            <a:ext cx="24938" cy="2410691"/>
          </a:xfrm>
          <a:prstGeom prst="line">
            <a:avLst/>
          </a:prstGeom>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a:xfrm>
            <a:off x="6253216" y="2593570"/>
            <a:ext cx="24938" cy="2410691"/>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p:cNvCxnSpPr/>
          <p:nvPr/>
        </p:nvCxnSpPr>
        <p:spPr>
          <a:xfrm flipV="1">
            <a:off x="4039985" y="3266902"/>
            <a:ext cx="2967644" cy="8313"/>
          </a:xfrm>
          <a:prstGeom prst="line">
            <a:avLst/>
          </a:prstGeom>
        </p:spPr>
        <p:style>
          <a:lnRef idx="3">
            <a:schemeClr val="accent1"/>
          </a:lnRef>
          <a:fillRef idx="0">
            <a:schemeClr val="accent1"/>
          </a:fillRef>
          <a:effectRef idx="2">
            <a:schemeClr val="accent1"/>
          </a:effectRef>
          <a:fontRef idx="minor">
            <a:schemeClr val="tx1"/>
          </a:fontRef>
        </p:style>
      </p:cxnSp>
      <p:cxnSp>
        <p:nvCxnSpPr>
          <p:cNvPr id="9" name="Straight Connector 8"/>
          <p:cNvCxnSpPr/>
          <p:nvPr/>
        </p:nvCxnSpPr>
        <p:spPr>
          <a:xfrm flipV="1">
            <a:off x="4039985" y="4147930"/>
            <a:ext cx="2967644" cy="8313"/>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124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Venn Diagram</a:t>
            </a:r>
            <a:endParaRPr lang="en-US" cap="none" dirty="0"/>
          </a:p>
        </p:txBody>
      </p:sp>
      <p:sp>
        <p:nvSpPr>
          <p:cNvPr id="3" name="Content Placeholder 2"/>
          <p:cNvSpPr>
            <a:spLocks noGrp="1"/>
          </p:cNvSpPr>
          <p:nvPr>
            <p:ph idx="1"/>
          </p:nvPr>
        </p:nvSpPr>
        <p:spPr/>
        <p:txBody>
          <a:bodyPr/>
          <a:lstStyle/>
          <a:p>
            <a:pPr marL="0" indent="0" algn="ctr">
              <a:spcBef>
                <a:spcPts val="0"/>
              </a:spcBef>
              <a:buNone/>
            </a:pPr>
            <a:r>
              <a:rPr lang="en-US" dirty="0" smtClean="0"/>
              <a:t>Venn Diagrams are used to compare the similarities and differences between two concepts.  This is a great visual technique for reviewing similar, yet contrasting concepts. </a:t>
            </a:r>
          </a:p>
          <a:p>
            <a:pPr marL="0" indent="0" algn="ctr">
              <a:spcBef>
                <a:spcPts val="0"/>
              </a:spcBef>
              <a:buNone/>
            </a:pPr>
            <a:r>
              <a:rPr lang="en-US" dirty="0" smtClean="0"/>
              <a:t>Can be easily done “impromptu.”</a:t>
            </a:r>
            <a:endParaRPr lang="en-US" dirty="0"/>
          </a:p>
        </p:txBody>
      </p:sp>
    </p:spTree>
    <p:extLst>
      <p:ext uri="{BB962C8B-B14F-4D97-AF65-F5344CB8AC3E}">
        <p14:creationId xmlns:p14="http://schemas.microsoft.com/office/powerpoint/2010/main" val="3653164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Summarizing &amp; Paraphrasing</a:t>
            </a:r>
            <a:endParaRPr lang="en-US" cap="none" dirty="0"/>
          </a:p>
        </p:txBody>
      </p:sp>
      <p:sp>
        <p:nvSpPr>
          <p:cNvPr id="3" name="Content Placeholder 2"/>
          <p:cNvSpPr>
            <a:spLocks noGrp="1"/>
          </p:cNvSpPr>
          <p:nvPr>
            <p:ph idx="1"/>
          </p:nvPr>
        </p:nvSpPr>
        <p:spPr>
          <a:xfrm>
            <a:off x="1451579" y="2015732"/>
            <a:ext cx="9603275" cy="3894617"/>
          </a:xfrm>
        </p:spPr>
        <p:txBody>
          <a:bodyPr>
            <a:normAutofit/>
          </a:bodyPr>
          <a:lstStyle/>
          <a:p>
            <a:pPr algn="ctr"/>
            <a:r>
              <a:rPr lang="en-US" dirty="0" smtClean="0"/>
              <a:t>This technique reviews the process of the learning that has taken place. It is important to cover how an answer was obtained rather than just making sure the answer was correct. </a:t>
            </a:r>
          </a:p>
          <a:p>
            <a:pPr algn="ctr"/>
            <a:r>
              <a:rPr lang="en-US" dirty="0" smtClean="0"/>
              <a:t>Calling on students to summarize the steps or procedures to solve a problem will ensure that they will be able to complete more of the same problems on their own. </a:t>
            </a:r>
          </a:p>
          <a:p>
            <a:pPr algn="ctr"/>
            <a:r>
              <a:rPr lang="en-US" dirty="0" smtClean="0"/>
              <a:t>You may also ask your students to paraphrase information you may have “lectured” to them in their own words, so that you can check for understanding.</a:t>
            </a:r>
          </a:p>
          <a:p>
            <a:pPr algn="ctr"/>
            <a:r>
              <a:rPr lang="en-US" dirty="0" smtClean="0"/>
              <a:t>Summarizing the lecture(s) for the week can be another way for students to verbalize what they have learned at the beginning of a session. Other students can chime in on anything that was left out.</a:t>
            </a:r>
          </a:p>
          <a:p>
            <a:pPr algn="ctr"/>
            <a:endParaRPr lang="en-US" dirty="0"/>
          </a:p>
        </p:txBody>
      </p:sp>
    </p:spTree>
    <p:extLst>
      <p:ext uri="{BB962C8B-B14F-4D97-AF65-F5344CB8AC3E}">
        <p14:creationId xmlns:p14="http://schemas.microsoft.com/office/powerpoint/2010/main" val="1664741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Visuals</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dirty="0" smtClean="0"/>
              <a:t>The use of visuals is a very powerful memory tool. </a:t>
            </a:r>
          </a:p>
          <a:p>
            <a:r>
              <a:rPr lang="en-US" dirty="0" smtClean="0"/>
              <a:t>Incorporate visuals into PowerPoints or worksheets. </a:t>
            </a:r>
          </a:p>
          <a:p>
            <a:r>
              <a:rPr lang="en-US" dirty="0" smtClean="0"/>
              <a:t>If you’re describing something that can be looked up on Google, look it up on Google and share your screen! </a:t>
            </a:r>
          </a:p>
          <a:p>
            <a:r>
              <a:rPr lang="en-US" dirty="0" smtClean="0"/>
              <a:t>Or, better yet, get your students to Google it and share their screens, almost like a Google Image Scavenger Hunt.</a:t>
            </a:r>
          </a:p>
          <a:p>
            <a:r>
              <a:rPr lang="en-US" dirty="0" smtClean="0"/>
              <a:t>Ask students to come up with their own visual cues for vocabulary (a great edition to any flashcard!).</a:t>
            </a:r>
            <a:endParaRPr lang="en-US" dirty="0"/>
          </a:p>
        </p:txBody>
      </p:sp>
    </p:spTree>
    <p:extLst>
      <p:ext uri="{BB962C8B-B14F-4D97-AF65-F5344CB8AC3E}">
        <p14:creationId xmlns:p14="http://schemas.microsoft.com/office/powerpoint/2010/main" val="36905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Activities!!!</a:t>
            </a:r>
            <a:endParaRPr lang="en-US" dirty="0"/>
          </a:p>
        </p:txBody>
      </p:sp>
      <p:sp>
        <p:nvSpPr>
          <p:cNvPr id="3" name="Content Placeholder 2"/>
          <p:cNvSpPr>
            <a:spLocks noGrp="1"/>
          </p:cNvSpPr>
          <p:nvPr>
            <p:ph idx="1"/>
          </p:nvPr>
        </p:nvSpPr>
        <p:spPr>
          <a:xfrm>
            <a:off x="1451579" y="2015732"/>
            <a:ext cx="9603275" cy="4044246"/>
          </a:xfrm>
        </p:spPr>
        <p:txBody>
          <a:bodyPr numCol="2">
            <a:normAutofit/>
          </a:bodyPr>
          <a:lstStyle/>
          <a:p>
            <a:r>
              <a:rPr lang="en-US" dirty="0" smtClean="0"/>
              <a:t>KWL Chart (and other charts)</a:t>
            </a:r>
            <a:endParaRPr lang="en-US" dirty="0"/>
          </a:p>
          <a:p>
            <a:r>
              <a:rPr lang="en-US" dirty="0"/>
              <a:t>Informal Quiz</a:t>
            </a:r>
          </a:p>
          <a:p>
            <a:r>
              <a:rPr lang="en-US" dirty="0"/>
              <a:t>Two Lies &amp; One Truth</a:t>
            </a:r>
          </a:p>
          <a:p>
            <a:r>
              <a:rPr lang="en-US" dirty="0"/>
              <a:t>One Minute Paper</a:t>
            </a:r>
          </a:p>
          <a:p>
            <a:r>
              <a:rPr lang="en-US" dirty="0"/>
              <a:t>Identify the “Big Idea”</a:t>
            </a:r>
          </a:p>
          <a:p>
            <a:r>
              <a:rPr lang="en-US" dirty="0"/>
              <a:t>Incomplete Outline</a:t>
            </a:r>
          </a:p>
          <a:p>
            <a:r>
              <a:rPr lang="en-US" dirty="0"/>
              <a:t>Peer Lessons</a:t>
            </a:r>
          </a:p>
          <a:p>
            <a:pPr marL="0" indent="0">
              <a:buNone/>
            </a:pPr>
            <a:endParaRPr lang="en-US" dirty="0"/>
          </a:p>
          <a:p>
            <a:r>
              <a:rPr lang="en-US" dirty="0"/>
              <a:t>Venn Diagram</a:t>
            </a:r>
          </a:p>
          <a:p>
            <a:r>
              <a:rPr lang="en-US" dirty="0" smtClean="0"/>
              <a:t>Tic </a:t>
            </a:r>
            <a:r>
              <a:rPr lang="en-US" dirty="0"/>
              <a:t>Tac Toe</a:t>
            </a:r>
          </a:p>
          <a:p>
            <a:r>
              <a:rPr lang="en-US" dirty="0" smtClean="0"/>
              <a:t>Summarizing/Paraphrasing</a:t>
            </a:r>
          </a:p>
          <a:p>
            <a:r>
              <a:rPr lang="en-US" smtClean="0"/>
              <a:t>Visuals</a:t>
            </a:r>
            <a:endParaRPr lang="en-US" dirty="0" smtClean="0"/>
          </a:p>
        </p:txBody>
      </p:sp>
    </p:spTree>
    <p:extLst>
      <p:ext uri="{BB962C8B-B14F-4D97-AF65-F5344CB8AC3E}">
        <p14:creationId xmlns:p14="http://schemas.microsoft.com/office/powerpoint/2010/main" val="134529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The Classic KWL Chart</a:t>
            </a:r>
            <a:endParaRPr lang="en-US" cap="none" dirty="0"/>
          </a:p>
        </p:txBody>
      </p:sp>
      <p:sp>
        <p:nvSpPr>
          <p:cNvPr id="3" name="Content Placeholder 2"/>
          <p:cNvSpPr>
            <a:spLocks noGrp="1"/>
          </p:cNvSpPr>
          <p:nvPr>
            <p:ph idx="1"/>
          </p:nvPr>
        </p:nvSpPr>
        <p:spPr>
          <a:xfrm>
            <a:off x="1451579" y="2015731"/>
            <a:ext cx="9603275" cy="4340824"/>
          </a:xfrm>
        </p:spPr>
        <p:txBody>
          <a:bodyPr>
            <a:normAutofit fontScale="85000" lnSpcReduction="10000"/>
          </a:bodyPr>
          <a:lstStyle/>
          <a:p>
            <a:r>
              <a:rPr lang="en-US" dirty="0" smtClean="0"/>
              <a:t>Helps students to activate prior knowledge and connect new information with what is already known:</a:t>
            </a:r>
          </a:p>
          <a:p>
            <a:r>
              <a:rPr lang="en-US" dirty="0" smtClean="0"/>
              <a:t>Using Power Point or Word, create a chart with 3 columns</a:t>
            </a:r>
          </a:p>
          <a:p>
            <a:pPr lvl="1"/>
            <a:r>
              <a:rPr lang="en-US" dirty="0" smtClean="0"/>
              <a:t>What I </a:t>
            </a:r>
            <a:r>
              <a:rPr lang="en-US" u="sng" dirty="0" smtClean="0">
                <a:solidFill>
                  <a:schemeClr val="accent1"/>
                </a:solidFill>
              </a:rPr>
              <a:t>K</a:t>
            </a:r>
            <a:r>
              <a:rPr lang="en-US" dirty="0" smtClean="0"/>
              <a:t>now</a:t>
            </a:r>
          </a:p>
          <a:p>
            <a:pPr lvl="1"/>
            <a:r>
              <a:rPr lang="en-US" dirty="0" smtClean="0"/>
              <a:t>What I </a:t>
            </a:r>
            <a:r>
              <a:rPr lang="en-US" u="sng" dirty="0" smtClean="0">
                <a:solidFill>
                  <a:schemeClr val="accent1"/>
                </a:solidFill>
              </a:rPr>
              <a:t>W</a:t>
            </a:r>
            <a:r>
              <a:rPr lang="en-US" dirty="0" smtClean="0"/>
              <a:t>ant to Know</a:t>
            </a:r>
          </a:p>
          <a:p>
            <a:pPr lvl="1"/>
            <a:r>
              <a:rPr lang="en-US" dirty="0" smtClean="0"/>
              <a:t>What I </a:t>
            </a:r>
            <a:r>
              <a:rPr lang="en-US" u="sng" dirty="0" smtClean="0">
                <a:solidFill>
                  <a:schemeClr val="accent1"/>
                </a:solidFill>
              </a:rPr>
              <a:t>L</a:t>
            </a:r>
            <a:r>
              <a:rPr lang="en-US" dirty="0" smtClean="0"/>
              <a:t>earned</a:t>
            </a:r>
          </a:p>
          <a:p>
            <a:r>
              <a:rPr lang="en-US" dirty="0" smtClean="0"/>
              <a:t>Can be used in the beginning of a session to focus on particular concepts that students are having difficulty with. </a:t>
            </a:r>
          </a:p>
          <a:p>
            <a:r>
              <a:rPr lang="en-US" dirty="0" smtClean="0"/>
              <a:t>Towards the end of the session, return to the chart. </a:t>
            </a:r>
          </a:p>
          <a:p>
            <a:pPr lvl="1"/>
            <a:r>
              <a:rPr lang="en-US" dirty="0" smtClean="0"/>
              <a:t>Is everything correct in the “</a:t>
            </a:r>
            <a:r>
              <a:rPr lang="en-US" dirty="0" smtClean="0">
                <a:solidFill>
                  <a:schemeClr val="accent1"/>
                </a:solidFill>
              </a:rPr>
              <a:t>K</a:t>
            </a:r>
            <a:r>
              <a:rPr lang="en-US" dirty="0" smtClean="0"/>
              <a:t>” column? How should it be corrected?</a:t>
            </a:r>
          </a:p>
          <a:p>
            <a:pPr lvl="1"/>
            <a:r>
              <a:rPr lang="en-US" dirty="0" smtClean="0"/>
              <a:t>Any questions left unanswered in the “</a:t>
            </a:r>
            <a:r>
              <a:rPr lang="en-US" dirty="0" smtClean="0">
                <a:solidFill>
                  <a:schemeClr val="accent1"/>
                </a:solidFill>
              </a:rPr>
              <a:t>W</a:t>
            </a:r>
            <a:r>
              <a:rPr lang="en-US" dirty="0" smtClean="0"/>
              <a:t>” column?</a:t>
            </a:r>
          </a:p>
          <a:p>
            <a:pPr lvl="1"/>
            <a:r>
              <a:rPr lang="en-US" dirty="0" smtClean="0"/>
              <a:t>Now have the students fill in the “</a:t>
            </a:r>
            <a:r>
              <a:rPr lang="en-US" dirty="0" smtClean="0">
                <a:solidFill>
                  <a:schemeClr val="accent1"/>
                </a:solidFill>
              </a:rPr>
              <a:t>L</a:t>
            </a:r>
            <a:r>
              <a:rPr lang="en-US" dirty="0" smtClean="0"/>
              <a:t>” as a summary of what they have learned before leaving the session.</a:t>
            </a:r>
            <a:endParaRPr lang="en-US" dirty="0"/>
          </a:p>
        </p:txBody>
      </p:sp>
    </p:spTree>
    <p:extLst>
      <p:ext uri="{BB962C8B-B14F-4D97-AF65-F5344CB8AC3E}">
        <p14:creationId xmlns:p14="http://schemas.microsoft.com/office/powerpoint/2010/main" val="1330522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cap="none" dirty="0" smtClean="0"/>
              <a:t>Topic: Conducting An Interactive SI Session Online</a:t>
            </a:r>
            <a:br>
              <a:rPr lang="en-US" cap="none" dirty="0" smtClean="0"/>
            </a:br>
            <a:r>
              <a:rPr lang="en-US" sz="2000" cap="none" dirty="0" smtClean="0"/>
              <a:t>You can use this chart if you want to use Power Point, or you can make a chart in Word using the table tool. </a:t>
            </a:r>
            <a:endParaRPr lang="en-US" cap="non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1145165"/>
              </p:ext>
            </p:extLst>
          </p:nvPr>
        </p:nvGraphicFramePr>
        <p:xfrm>
          <a:off x="1450975" y="2016125"/>
          <a:ext cx="9604374" cy="3235960"/>
        </p:xfrm>
        <a:graphic>
          <a:graphicData uri="http://schemas.openxmlformats.org/drawingml/2006/table">
            <a:tbl>
              <a:tblPr firstRow="1" bandRow="1">
                <a:tableStyleId>{5C22544A-7EE6-4342-B048-85BDC9FD1C3A}</a:tableStyleId>
              </a:tblPr>
              <a:tblGrid>
                <a:gridCol w="3201458">
                  <a:extLst>
                    <a:ext uri="{9D8B030D-6E8A-4147-A177-3AD203B41FA5}">
                      <a16:colId xmlns:a16="http://schemas.microsoft.com/office/drawing/2014/main" val="3898380300"/>
                    </a:ext>
                  </a:extLst>
                </a:gridCol>
                <a:gridCol w="3201458">
                  <a:extLst>
                    <a:ext uri="{9D8B030D-6E8A-4147-A177-3AD203B41FA5}">
                      <a16:colId xmlns:a16="http://schemas.microsoft.com/office/drawing/2014/main" val="78167929"/>
                    </a:ext>
                  </a:extLst>
                </a:gridCol>
                <a:gridCol w="3201458">
                  <a:extLst>
                    <a:ext uri="{9D8B030D-6E8A-4147-A177-3AD203B41FA5}">
                      <a16:colId xmlns:a16="http://schemas.microsoft.com/office/drawing/2014/main" val="1994422838"/>
                    </a:ext>
                  </a:extLst>
                </a:gridCol>
              </a:tblGrid>
              <a:tr h="370840">
                <a:tc>
                  <a:txBody>
                    <a:bodyPr/>
                    <a:lstStyle/>
                    <a:p>
                      <a:pPr algn="ctr"/>
                      <a:r>
                        <a:rPr lang="en-US" dirty="0" smtClean="0"/>
                        <a:t>What do you Know?</a:t>
                      </a:r>
                      <a:endParaRPr lang="en-US" dirty="0"/>
                    </a:p>
                  </a:txBody>
                  <a:tcPr/>
                </a:tc>
                <a:tc>
                  <a:txBody>
                    <a:bodyPr/>
                    <a:lstStyle/>
                    <a:p>
                      <a:pPr algn="ctr"/>
                      <a:r>
                        <a:rPr lang="en-US" dirty="0" smtClean="0"/>
                        <a:t>What do you Want to know?</a:t>
                      </a:r>
                      <a:endParaRPr lang="en-US" dirty="0"/>
                    </a:p>
                  </a:txBody>
                  <a:tcPr/>
                </a:tc>
                <a:tc>
                  <a:txBody>
                    <a:bodyPr/>
                    <a:lstStyle/>
                    <a:p>
                      <a:pPr algn="ctr"/>
                      <a:r>
                        <a:rPr lang="en-US" dirty="0" smtClean="0"/>
                        <a:t>What have you Learned?</a:t>
                      </a:r>
                      <a:endParaRPr lang="en-US" dirty="0"/>
                    </a:p>
                  </a:txBody>
                  <a:tcPr/>
                </a:tc>
                <a:extLst>
                  <a:ext uri="{0D108BD9-81ED-4DB2-BD59-A6C34878D82A}">
                    <a16:rowId xmlns:a16="http://schemas.microsoft.com/office/drawing/2014/main" val="2079381329"/>
                  </a:ext>
                </a:extLst>
              </a:tr>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646480330"/>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13794385"/>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80975956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45381605"/>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596252551"/>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870611997"/>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831119129"/>
                  </a:ext>
                </a:extLst>
              </a:tr>
            </a:tbl>
          </a:graphicData>
        </a:graphic>
      </p:graphicFrame>
    </p:spTree>
    <p:extLst>
      <p:ext uri="{BB962C8B-B14F-4D97-AF65-F5344CB8AC3E}">
        <p14:creationId xmlns:p14="http://schemas.microsoft.com/office/powerpoint/2010/main" val="2399609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Informal Quiz</a:t>
            </a:r>
            <a:endParaRPr lang="en-US" cap="none" dirty="0"/>
          </a:p>
        </p:txBody>
      </p:sp>
      <p:sp>
        <p:nvSpPr>
          <p:cNvPr id="3" name="Content Placeholder 2"/>
          <p:cNvSpPr>
            <a:spLocks noGrp="1"/>
          </p:cNvSpPr>
          <p:nvPr>
            <p:ph idx="1"/>
          </p:nvPr>
        </p:nvSpPr>
        <p:spPr/>
        <p:txBody>
          <a:bodyPr/>
          <a:lstStyle/>
          <a:p>
            <a:pPr marL="0" indent="0" algn="ctr">
              <a:buNone/>
            </a:pPr>
            <a:r>
              <a:rPr lang="en-US" dirty="0" smtClean="0"/>
              <a:t>Come up with about 5-7 questions to be presented to the group using your PowerPoint. If the questions are multiple choice, you can use the polling feature for students to record their answer anonymously. </a:t>
            </a:r>
          </a:p>
          <a:p>
            <a:pPr marL="0" indent="0" algn="ctr">
              <a:buNone/>
            </a:pPr>
            <a:r>
              <a:rPr lang="en-US" dirty="0" smtClean="0"/>
              <a:t>This works best if you use short, multiple choice questions that you can then expand upon in a discussion while going over the answers. </a:t>
            </a:r>
            <a:endParaRPr lang="en-US" dirty="0"/>
          </a:p>
        </p:txBody>
      </p:sp>
    </p:spTree>
    <p:extLst>
      <p:ext uri="{BB962C8B-B14F-4D97-AF65-F5344CB8AC3E}">
        <p14:creationId xmlns:p14="http://schemas.microsoft.com/office/powerpoint/2010/main" val="451544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Two Lies &amp; One Truth</a:t>
            </a:r>
            <a:endParaRPr lang="en-US" cap="none" dirty="0"/>
          </a:p>
        </p:txBody>
      </p:sp>
      <p:sp>
        <p:nvSpPr>
          <p:cNvPr id="3" name="Content Placeholder 2"/>
          <p:cNvSpPr>
            <a:spLocks noGrp="1"/>
          </p:cNvSpPr>
          <p:nvPr>
            <p:ph idx="1"/>
          </p:nvPr>
        </p:nvSpPr>
        <p:spPr/>
        <p:txBody>
          <a:bodyPr/>
          <a:lstStyle/>
          <a:p>
            <a:r>
              <a:rPr lang="en-US" dirty="0" smtClean="0"/>
              <a:t>Fun beginning activity to get the group thinking. You can come up with a few of these to present like a mini quiz.</a:t>
            </a:r>
          </a:p>
          <a:p>
            <a:r>
              <a:rPr lang="en-US" dirty="0" smtClean="0"/>
              <a:t>The leader prepares two false statements about a topic and a true statement. Students must identify the true statement.</a:t>
            </a:r>
          </a:p>
          <a:p>
            <a:r>
              <a:rPr lang="en-US" dirty="0" smtClean="0"/>
              <a:t>Take time to discuss why the false statements are false, and how they could be true.</a:t>
            </a:r>
            <a:endParaRPr lang="en-US" dirty="0"/>
          </a:p>
        </p:txBody>
      </p:sp>
    </p:spTree>
    <p:extLst>
      <p:ext uri="{BB962C8B-B14F-4D97-AF65-F5344CB8AC3E}">
        <p14:creationId xmlns:p14="http://schemas.microsoft.com/office/powerpoint/2010/main" val="67242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One Minute Paper</a:t>
            </a:r>
            <a:endParaRPr lang="en-US" cap="none" dirty="0"/>
          </a:p>
        </p:txBody>
      </p:sp>
      <p:sp>
        <p:nvSpPr>
          <p:cNvPr id="3" name="Content Placeholder 2"/>
          <p:cNvSpPr>
            <a:spLocks noGrp="1"/>
          </p:cNvSpPr>
          <p:nvPr>
            <p:ph idx="1"/>
          </p:nvPr>
        </p:nvSpPr>
        <p:spPr>
          <a:xfrm>
            <a:off x="1451579" y="2015732"/>
            <a:ext cx="9603275" cy="3998569"/>
          </a:xfrm>
        </p:spPr>
        <p:txBody>
          <a:bodyPr/>
          <a:lstStyle/>
          <a:p>
            <a:r>
              <a:rPr lang="en-US" dirty="0" smtClean="0"/>
              <a:t>This activity is designed to help students realize what they know or do not know about a topic.</a:t>
            </a:r>
          </a:p>
          <a:p>
            <a:r>
              <a:rPr lang="en-US" dirty="0" smtClean="0"/>
              <a:t>Ask the students to take out a piece of paper write for one whole minute about a topic. Set a timer. </a:t>
            </a:r>
          </a:p>
          <a:p>
            <a:r>
              <a:rPr lang="en-US" dirty="0" smtClean="0"/>
              <a:t>Remind the students that it is the simple act of putting their thoughts on paper that is important, not that they write a polished paper. Bullet points and general ideas are fine.</a:t>
            </a:r>
          </a:p>
          <a:p>
            <a:r>
              <a:rPr lang="en-US" dirty="0" smtClean="0"/>
              <a:t>Ask each student to share their responses. Remind them, it doesn’t have to be word-for-word what they wrote, but what are the ideas they put down?</a:t>
            </a:r>
          </a:p>
          <a:p>
            <a:r>
              <a:rPr lang="en-US" dirty="0" smtClean="0"/>
              <a:t>Could lead to a discussion of similarities/differences in ideas</a:t>
            </a:r>
            <a:endParaRPr lang="en-US" dirty="0"/>
          </a:p>
        </p:txBody>
      </p:sp>
    </p:spTree>
    <p:extLst>
      <p:ext uri="{BB962C8B-B14F-4D97-AF65-F5344CB8AC3E}">
        <p14:creationId xmlns:p14="http://schemas.microsoft.com/office/powerpoint/2010/main" val="3688311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Identify The “Big Idea”</a:t>
            </a:r>
            <a:endParaRPr lang="en-US" cap="none" dirty="0"/>
          </a:p>
        </p:txBody>
      </p:sp>
      <p:sp>
        <p:nvSpPr>
          <p:cNvPr id="3" name="Content Placeholder 2"/>
          <p:cNvSpPr>
            <a:spLocks noGrp="1"/>
          </p:cNvSpPr>
          <p:nvPr>
            <p:ph idx="1"/>
          </p:nvPr>
        </p:nvSpPr>
        <p:spPr/>
        <p:txBody>
          <a:bodyPr/>
          <a:lstStyle/>
          <a:p>
            <a:r>
              <a:rPr lang="en-US" dirty="0" smtClean="0"/>
              <a:t>Ask each student to tell what he or she thought was the most important concept, idea or new information they learned during a particular lecture. </a:t>
            </a:r>
          </a:p>
          <a:p>
            <a:r>
              <a:rPr lang="en-US" dirty="0" smtClean="0"/>
              <a:t>“If you could only take one thing from the [lecture/the SI session/the last topic you talked about], what would it be?”</a:t>
            </a:r>
          </a:p>
          <a:p>
            <a:r>
              <a:rPr lang="en-US" dirty="0" smtClean="0"/>
              <a:t>Ask each student to offer a </a:t>
            </a:r>
            <a:r>
              <a:rPr lang="en-US" i="1" dirty="0" smtClean="0"/>
              <a:t>different</a:t>
            </a:r>
            <a:r>
              <a:rPr lang="en-US" dirty="0" smtClean="0"/>
              <a:t> “take home,” so that no one can repeat information.</a:t>
            </a:r>
          </a:p>
          <a:p>
            <a:r>
              <a:rPr lang="en-US" dirty="0" smtClean="0"/>
              <a:t>Students often feel overwhelmed by the sheer volume of information they have to deal with and this technique helps them identify and organize the information presented.</a:t>
            </a:r>
            <a:endParaRPr lang="en-US" dirty="0"/>
          </a:p>
        </p:txBody>
      </p:sp>
    </p:spTree>
    <p:extLst>
      <p:ext uri="{BB962C8B-B14F-4D97-AF65-F5344CB8AC3E}">
        <p14:creationId xmlns:p14="http://schemas.microsoft.com/office/powerpoint/2010/main" val="3425714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Incomplete Outline</a:t>
            </a:r>
            <a:endParaRPr lang="en-US" cap="none" dirty="0"/>
          </a:p>
        </p:txBody>
      </p:sp>
      <p:sp>
        <p:nvSpPr>
          <p:cNvPr id="3" name="Content Placeholder 2"/>
          <p:cNvSpPr>
            <a:spLocks noGrp="1"/>
          </p:cNvSpPr>
          <p:nvPr>
            <p:ph idx="1"/>
          </p:nvPr>
        </p:nvSpPr>
        <p:spPr>
          <a:xfrm>
            <a:off x="1451579" y="2015732"/>
            <a:ext cx="9603275" cy="4104849"/>
          </a:xfrm>
        </p:spPr>
        <p:txBody>
          <a:bodyPr>
            <a:normAutofit/>
          </a:bodyPr>
          <a:lstStyle/>
          <a:p>
            <a:r>
              <a:rPr lang="en-US" dirty="0" smtClean="0"/>
              <a:t>Create a set of incomplete lecture notes by making an outline with some of the parts missing. </a:t>
            </a:r>
            <a:endParaRPr lang="en-US" dirty="0"/>
          </a:p>
          <a:p>
            <a:r>
              <a:rPr lang="en-US" dirty="0" smtClean="0"/>
              <a:t>The groups must then work through their notes to figure out how to fill in the outline. The incomplete outline is an excellent means of helping the students recognize the main points and the organizational pattern of information given in a lecture. It can also be used for the textbook information. Determining the major points can help to sort information and locate the ideas being communicated, making connections easier to find and understand, and helps students figure out what is important.</a:t>
            </a:r>
          </a:p>
        </p:txBody>
      </p:sp>
    </p:spTree>
    <p:extLst>
      <p:ext uri="{BB962C8B-B14F-4D97-AF65-F5344CB8AC3E}">
        <p14:creationId xmlns:p14="http://schemas.microsoft.com/office/powerpoint/2010/main" val="367327549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1676</TotalTime>
  <Words>1191</Words>
  <Application>Microsoft Office PowerPoint</Application>
  <PresentationFormat>Widescreen</PresentationFormat>
  <Paragraphs>78</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Gill Sans MT</vt:lpstr>
      <vt:lpstr>Gallery</vt:lpstr>
      <vt:lpstr>Adapting Activities For SI Online</vt:lpstr>
      <vt:lpstr>Activities!!!</vt:lpstr>
      <vt:lpstr>The Classic KWL Chart</vt:lpstr>
      <vt:lpstr>Topic: Conducting An Interactive SI Session Online You can use this chart if you want to use Power Point, or you can make a chart in Word using the table tool. </vt:lpstr>
      <vt:lpstr>Informal Quiz</vt:lpstr>
      <vt:lpstr>Two Lies &amp; One Truth</vt:lpstr>
      <vt:lpstr>One Minute Paper</vt:lpstr>
      <vt:lpstr>Identify The “Big Idea”</vt:lpstr>
      <vt:lpstr>Incomplete Outline</vt:lpstr>
      <vt:lpstr>Peer Lessons</vt:lpstr>
      <vt:lpstr>Tic Tac Toe</vt:lpstr>
      <vt:lpstr>Tic Tac Toe</vt:lpstr>
      <vt:lpstr>Venn Diagram</vt:lpstr>
      <vt:lpstr>Summarizing &amp; Paraphrasing</vt:lpstr>
      <vt:lpstr>Visuals</vt:lpstr>
    </vt:vector>
  </TitlesOfParts>
  <Company>Wingate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Parker</dc:creator>
  <cp:lastModifiedBy>Raymond Savoie</cp:lastModifiedBy>
  <cp:revision>32</cp:revision>
  <dcterms:created xsi:type="dcterms:W3CDTF">2020-03-30T15:15:05Z</dcterms:created>
  <dcterms:modified xsi:type="dcterms:W3CDTF">2020-07-09T18:54:41Z</dcterms:modified>
</cp:coreProperties>
</file>