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56" r:id="rId2"/>
    <p:sldId id="319" r:id="rId3"/>
    <p:sldId id="320" r:id="rId4"/>
    <p:sldId id="318" r:id="rId5"/>
    <p:sldId id="276" r:id="rId6"/>
    <p:sldId id="332" r:id="rId7"/>
    <p:sldId id="333" r:id="rId8"/>
    <p:sldId id="267" r:id="rId9"/>
    <p:sldId id="264" r:id="rId10"/>
    <p:sldId id="274" r:id="rId11"/>
    <p:sldId id="306" r:id="rId12"/>
    <p:sldId id="284" r:id="rId13"/>
    <p:sldId id="286" r:id="rId14"/>
    <p:sldId id="294" r:id="rId15"/>
    <p:sldId id="288" r:id="rId16"/>
    <p:sldId id="289" r:id="rId17"/>
    <p:sldId id="290" r:id="rId18"/>
    <p:sldId id="295" r:id="rId19"/>
    <p:sldId id="302" r:id="rId20"/>
    <p:sldId id="299" r:id="rId21"/>
    <p:sldId id="303" r:id="rId22"/>
    <p:sldId id="297" r:id="rId23"/>
    <p:sldId id="308" r:id="rId24"/>
    <p:sldId id="298" r:id="rId25"/>
    <p:sldId id="309" r:id="rId26"/>
    <p:sldId id="311" r:id="rId27"/>
    <p:sldId id="312" r:id="rId28"/>
    <p:sldId id="313" r:id="rId29"/>
    <p:sldId id="314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107" d="100"/>
          <a:sy n="107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American Indian/Alaska Native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2010-11</c:v>
                </c:pt>
                <c:pt idx="1">
                  <c:v>2013-14</c:v>
                </c:pt>
                <c:pt idx="2">
                  <c:v>2016-17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749</c:v>
                </c:pt>
                <c:pt idx="1">
                  <c:v>792</c:v>
                </c:pt>
                <c:pt idx="2">
                  <c:v>651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2010-11</c:v>
                </c:pt>
                <c:pt idx="1">
                  <c:v>2013-14</c:v>
                </c:pt>
                <c:pt idx="2">
                  <c:v>2016-17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15563</c:v>
                </c:pt>
                <c:pt idx="1">
                  <c:v>16384</c:v>
                </c:pt>
                <c:pt idx="2">
                  <c:v>17795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 non-Hispanic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2010-11</c:v>
                </c:pt>
                <c:pt idx="1">
                  <c:v>2013-14</c:v>
                </c:pt>
                <c:pt idx="2">
                  <c:v>2016-17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31956</c:v>
                </c:pt>
                <c:pt idx="1">
                  <c:v>27388</c:v>
                </c:pt>
                <c:pt idx="2">
                  <c:v>27758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2010-11</c:v>
                </c:pt>
                <c:pt idx="1">
                  <c:v>2013-14</c:v>
                </c:pt>
                <c:pt idx="2">
                  <c:v>2016-17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33125</c:v>
                </c:pt>
                <c:pt idx="1">
                  <c:v>30413</c:v>
                </c:pt>
                <c:pt idx="2">
                  <c:v>32360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White non-Hispanic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2010-11</c:v>
                </c:pt>
                <c:pt idx="1">
                  <c:v>2013-14</c:v>
                </c:pt>
                <c:pt idx="2">
                  <c:v>2016-17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100815</c:v>
                </c:pt>
                <c:pt idx="1">
                  <c:v>92701</c:v>
                </c:pt>
                <c:pt idx="2">
                  <c:v>90900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884928"/>
        <c:axId val="91890816"/>
      </c:barChart>
      <c:catAx>
        <c:axId val="91884928"/>
        <c:scaling>
          <c:orientation val="minMax"/>
        </c:scaling>
        <c:delete val="0"/>
        <c:axPos val="b"/>
        <c:majorTickMark val="out"/>
        <c:minorTickMark val="none"/>
        <c:tickLblPos val="nextTo"/>
        <c:crossAx val="91890816"/>
        <c:crosses val="autoZero"/>
        <c:auto val="1"/>
        <c:lblAlgn val="ctr"/>
        <c:lblOffset val="100"/>
        <c:noMultiLvlLbl val="0"/>
      </c:catAx>
      <c:valAx>
        <c:axId val="91890816"/>
        <c:scaling>
          <c:orientation val="minMax"/>
          <c:max val="18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884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4 year</c:v>
                </c:pt>
                <c:pt idx="1">
                  <c:v>5 year</c:v>
                </c:pt>
                <c:pt idx="2">
                  <c:v>6 year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</c:v>
                </c:pt>
                <c:pt idx="1">
                  <c:v>60.8</c:v>
                </c:pt>
                <c:pt idx="2">
                  <c:v>64.7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4 year</c:v>
                </c:pt>
                <c:pt idx="1">
                  <c:v>5 year</c:v>
                </c:pt>
                <c:pt idx="2">
                  <c:v>6 year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51.9</c:v>
                </c:pt>
                <c:pt idx="1">
                  <c:v>71.099999999999994</c:v>
                </c:pt>
                <c:pt idx="2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98298112"/>
        <c:axId val="98308096"/>
      </c:barChart>
      <c:catAx>
        <c:axId val="98298112"/>
        <c:scaling>
          <c:orientation val="minMax"/>
        </c:scaling>
        <c:delete val="0"/>
        <c:axPos val="b"/>
        <c:majorTickMark val="out"/>
        <c:minorTickMark val="none"/>
        <c:tickLblPos val="nextTo"/>
        <c:crossAx val="98308096"/>
        <c:crosses val="autoZero"/>
        <c:auto val="1"/>
        <c:lblAlgn val="ctr"/>
        <c:lblOffset val="100"/>
        <c:noMultiLvlLbl val="0"/>
      </c:catAx>
      <c:valAx>
        <c:axId val="983080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crossAx val="98298112"/>
        <c:crosses val="autoZero"/>
        <c:crossBetween val="between"/>
      </c:valAx>
      <c:spPr>
        <a:noFill/>
        <a:ln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American Indian/Alaska Native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Fall 2012</c:v>
                </c:pt>
                <c:pt idx="1">
                  <c:v>Fall 2009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Asian/Pacific Islander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1428571428571425E-2"/>
                  <c:y val="-5.59640621845346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190476190476197E-2"/>
                  <c:y val="-5.23763375731889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Fall 2012</c:v>
                </c:pt>
                <c:pt idx="1">
                  <c:v>Fall 2009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32</c:v>
                </c:pt>
                <c:pt idx="1">
                  <c:v>31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 non-Hispanic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Fall 2012</c:v>
                </c:pt>
                <c:pt idx="1">
                  <c:v>Fall 2009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93</c:v>
                </c:pt>
                <c:pt idx="1">
                  <c:v>52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Fall 2012</c:v>
                </c:pt>
                <c:pt idx="1">
                  <c:v>Fall 2009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91</c:v>
                </c:pt>
                <c:pt idx="1">
                  <c:v>82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White non-Hispanic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Fall 2012</c:v>
                </c:pt>
                <c:pt idx="1">
                  <c:v>Fall 2009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979</c:v>
                </c:pt>
                <c:pt idx="1">
                  <c:v>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251648"/>
        <c:axId val="94257536"/>
      </c:barChart>
      <c:catAx>
        <c:axId val="94251648"/>
        <c:scaling>
          <c:orientation val="minMax"/>
        </c:scaling>
        <c:delete val="0"/>
        <c:axPos val="b"/>
        <c:majorTickMark val="out"/>
        <c:minorTickMark val="none"/>
        <c:tickLblPos val="nextTo"/>
        <c:crossAx val="94257536"/>
        <c:crosses val="autoZero"/>
        <c:auto val="1"/>
        <c:lblAlgn val="ctr"/>
        <c:lblOffset val="100"/>
        <c:noMultiLvlLbl val="0"/>
      </c:catAx>
      <c:valAx>
        <c:axId val="94257536"/>
        <c:scaling>
          <c:orientation val="minMax"/>
          <c:max val="1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2516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98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1">
                  <c:v>Group 1</c:v>
                </c:pt>
                <c:pt idx="3">
                  <c:v>Group 2</c:v>
                </c:pt>
                <c:pt idx="5">
                  <c:v>Group 3</c:v>
                </c:pt>
                <c:pt idx="7">
                  <c:v>Group 4</c:v>
                </c:pt>
                <c:pt idx="9">
                  <c:v>Group 5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1">
                  <c:v>6.6</c:v>
                </c:pt>
                <c:pt idx="3">
                  <c:v>25</c:v>
                </c:pt>
                <c:pt idx="5">
                  <c:v>51.2</c:v>
                </c:pt>
                <c:pt idx="7">
                  <c:v>16.8</c:v>
                </c:pt>
                <c:pt idx="9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02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1">
                  <c:v>Group 1</c:v>
                </c:pt>
                <c:pt idx="3">
                  <c:v>Group 2</c:v>
                </c:pt>
                <c:pt idx="5">
                  <c:v>Group 3</c:v>
                </c:pt>
                <c:pt idx="7">
                  <c:v>Group 4</c:v>
                </c:pt>
                <c:pt idx="9">
                  <c:v>Group 5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1">
                  <c:v>9.9</c:v>
                </c:pt>
                <c:pt idx="3">
                  <c:v>43</c:v>
                </c:pt>
                <c:pt idx="5">
                  <c:v>44.9</c:v>
                </c:pt>
                <c:pt idx="7">
                  <c:v>2.2999999999999998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04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1">
                  <c:v>Group 1</c:v>
                </c:pt>
                <c:pt idx="3">
                  <c:v>Group 2</c:v>
                </c:pt>
                <c:pt idx="5">
                  <c:v>Group 3</c:v>
                </c:pt>
                <c:pt idx="7">
                  <c:v>Group 4</c:v>
                </c:pt>
                <c:pt idx="9">
                  <c:v>Group 5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1">
                  <c:v>13.5</c:v>
                </c:pt>
                <c:pt idx="3">
                  <c:v>54.4</c:v>
                </c:pt>
                <c:pt idx="5">
                  <c:v>32.1</c:v>
                </c:pt>
                <c:pt idx="7">
                  <c:v>0</c:v>
                </c:pt>
                <c:pt idx="9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06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1">
                  <c:v>Group 1</c:v>
                </c:pt>
                <c:pt idx="3">
                  <c:v>Group 2</c:v>
                </c:pt>
                <c:pt idx="5">
                  <c:v>Group 3</c:v>
                </c:pt>
                <c:pt idx="7">
                  <c:v>Group 4</c:v>
                </c:pt>
                <c:pt idx="9">
                  <c:v>Group 5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1">
                  <c:v>14.1</c:v>
                </c:pt>
                <c:pt idx="3">
                  <c:v>54.7</c:v>
                </c:pt>
                <c:pt idx="5">
                  <c:v>31.2</c:v>
                </c:pt>
                <c:pt idx="7">
                  <c:v>0</c:v>
                </c:pt>
                <c:pt idx="9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08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Sheet1!$A$2:$A$11</c:f>
              <c:strCache>
                <c:ptCount val="10"/>
                <c:pt idx="1">
                  <c:v>Group 1</c:v>
                </c:pt>
                <c:pt idx="3">
                  <c:v>Group 2</c:v>
                </c:pt>
                <c:pt idx="5">
                  <c:v>Group 3</c:v>
                </c:pt>
                <c:pt idx="7">
                  <c:v>Group 4</c:v>
                </c:pt>
                <c:pt idx="9">
                  <c:v>Group 5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1">
                  <c:v>16.5</c:v>
                </c:pt>
                <c:pt idx="3">
                  <c:v>59.3</c:v>
                </c:pt>
                <c:pt idx="5">
                  <c:v>24.2</c:v>
                </c:pt>
                <c:pt idx="7">
                  <c:v>0</c:v>
                </c:pt>
                <c:pt idx="9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10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1">
                  <c:v>Group 1</c:v>
                </c:pt>
                <c:pt idx="3">
                  <c:v>Group 2</c:v>
                </c:pt>
                <c:pt idx="5">
                  <c:v>Group 3</c:v>
                </c:pt>
                <c:pt idx="7">
                  <c:v>Group 4</c:v>
                </c:pt>
                <c:pt idx="9">
                  <c:v>Group 5</c:v>
                </c:pt>
              </c:strCache>
            </c:strRef>
          </c:cat>
          <c:val>
            <c:numRef>
              <c:f>Sheet1!$G$2:$G$11</c:f>
              <c:numCache>
                <c:formatCode>General</c:formatCode>
                <c:ptCount val="10"/>
                <c:pt idx="1">
                  <c:v>19.399999999999999</c:v>
                </c:pt>
                <c:pt idx="3">
                  <c:v>57.1</c:v>
                </c:pt>
                <c:pt idx="5">
                  <c:v>23.4</c:v>
                </c:pt>
                <c:pt idx="7">
                  <c:v>0.30000000000000032</c:v>
                </c:pt>
                <c:pt idx="9">
                  <c:v>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11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Sheet1!$A$2:$A$11</c:f>
              <c:strCache>
                <c:ptCount val="10"/>
                <c:pt idx="1">
                  <c:v>Group 1</c:v>
                </c:pt>
                <c:pt idx="3">
                  <c:v>Group 2</c:v>
                </c:pt>
                <c:pt idx="5">
                  <c:v>Group 3</c:v>
                </c:pt>
                <c:pt idx="7">
                  <c:v>Group 4</c:v>
                </c:pt>
                <c:pt idx="9">
                  <c:v>Group 5</c:v>
                </c:pt>
              </c:strCache>
            </c:strRef>
          </c:cat>
          <c:val>
            <c:numRef>
              <c:f>Sheet1!$H$2:$H$11</c:f>
              <c:numCache>
                <c:formatCode>General</c:formatCode>
                <c:ptCount val="10"/>
                <c:pt idx="1">
                  <c:v>19.899999999999999</c:v>
                </c:pt>
                <c:pt idx="3">
                  <c:v>60.2</c:v>
                </c:pt>
                <c:pt idx="5">
                  <c:v>19.899999999999999</c:v>
                </c:pt>
                <c:pt idx="7">
                  <c:v>0.1</c:v>
                </c:pt>
                <c:pt idx="9">
                  <c:v>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12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2.2727153424003842E-2"/>
                  <c:y val="2.083333333333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181818181818195E-2"/>
                  <c:y val="3.8690476190476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272727272727299E-2"/>
                  <c:y val="3.5714285714285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1">
                  <c:v>Group 1</c:v>
                </c:pt>
                <c:pt idx="3">
                  <c:v>Group 2</c:v>
                </c:pt>
                <c:pt idx="5">
                  <c:v>Group 3</c:v>
                </c:pt>
                <c:pt idx="7">
                  <c:v>Group 4</c:v>
                </c:pt>
                <c:pt idx="9">
                  <c:v>Group 5</c:v>
                </c:pt>
              </c:strCache>
            </c:strRef>
          </c:cat>
          <c:val>
            <c:numRef>
              <c:f>Sheet1!$I$2:$I$11</c:f>
              <c:numCache>
                <c:formatCode>General</c:formatCode>
                <c:ptCount val="10"/>
                <c:pt idx="1">
                  <c:v>17.3</c:v>
                </c:pt>
                <c:pt idx="3">
                  <c:v>56</c:v>
                </c:pt>
                <c:pt idx="5">
                  <c:v>26.7</c:v>
                </c:pt>
                <c:pt idx="7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51"/>
        <c:axId val="92259072"/>
        <c:axId val="92260608"/>
      </c:barChart>
      <c:catAx>
        <c:axId val="9225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260608"/>
        <c:crossesAt val="0"/>
        <c:auto val="1"/>
        <c:lblAlgn val="ctr"/>
        <c:lblOffset val="100"/>
        <c:noMultiLvlLbl val="0"/>
      </c:catAx>
      <c:valAx>
        <c:axId val="9226060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92259072"/>
        <c:crosses val="autoZero"/>
        <c:crossBetween val="between"/>
      </c:valAx>
      <c:spPr>
        <a:noFill/>
        <a:ln w="2541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1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Adolscence Education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1.121794871794872E-2"/>
                  <c:y val="-5.2836339006011989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678</c:v>
                </c:pt>
                <c:pt idx="1">
                  <c:v>752</c:v>
                </c:pt>
                <c:pt idx="2">
                  <c:v>706</c:v>
                </c:pt>
                <c:pt idx="3">
                  <c:v>619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Childhood Education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28846153846154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1106</c:v>
                </c:pt>
                <c:pt idx="1">
                  <c:v>1070</c:v>
                </c:pt>
                <c:pt idx="2">
                  <c:v>1072</c:v>
                </c:pt>
                <c:pt idx="3">
                  <c:v>948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Physical Education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2884615384615433E-2"/>
                  <c:y val="-2.8735632183908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2.0833333333333412E-2"/>
                  <c:y val="3.355579544492429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815</c:v>
                </c:pt>
                <c:pt idx="1">
                  <c:v>799</c:v>
                </c:pt>
                <c:pt idx="2">
                  <c:v>714</c:v>
                </c:pt>
                <c:pt idx="3">
                  <c:v>605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Psychology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25E-2"/>
                  <c:y val="2.2988505747126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9.6153846153847339E-3"/>
                  <c:y val="3.7356321839080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222</c:v>
                </c:pt>
                <c:pt idx="1">
                  <c:v>217</c:v>
                </c:pt>
                <c:pt idx="2">
                  <c:v>234</c:v>
                </c:pt>
                <c:pt idx="3">
                  <c:v>341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Business Economics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9.6153846153847339E-3"/>
                  <c:y val="-5.74712643678163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>
                  <c:v>305</c:v>
                </c:pt>
                <c:pt idx="1">
                  <c:v>305</c:v>
                </c:pt>
                <c:pt idx="2">
                  <c:v>351</c:v>
                </c:pt>
                <c:pt idx="3">
                  <c:v>381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Kinesiology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2884615384615433E-2"/>
                  <c:y val="-3.4482758620689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1.6025641025641025E-3"/>
                  <c:y val="-1.028913724494110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Sheet1!$G$2:$G$5</c:f>
              <c:numCache>
                <c:formatCode>General</c:formatCode>
                <c:ptCount val="4"/>
                <c:pt idx="0">
                  <c:v>465</c:v>
                </c:pt>
                <c:pt idx="1">
                  <c:v>515</c:v>
                </c:pt>
                <c:pt idx="2">
                  <c:v>635</c:v>
                </c:pt>
                <c:pt idx="3">
                  <c:v>677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444544"/>
        <c:axId val="94487296"/>
      </c:lineChart>
      <c:catAx>
        <c:axId val="94444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487296"/>
        <c:crosses val="autoZero"/>
        <c:auto val="1"/>
        <c:lblAlgn val="ctr"/>
        <c:lblOffset val="100"/>
        <c:noMultiLvlLbl val="0"/>
      </c:catAx>
      <c:valAx>
        <c:axId val="9448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444544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01361548556431E-2"/>
          <c:y val="4.9359251968504013E-2"/>
          <c:w val="0.84463167104112291"/>
          <c:h val="0.760972192665109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Cortland Overall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60325">
                <a:solidFill>
                  <a:schemeClr val="tx1"/>
                </a:solidFill>
                <a:tailEnd type="stealth" w="lg" len="lg"/>
              </a:ln>
            </c:spPr>
            <c:trendlineType val="linear"/>
            <c:forward val="1"/>
            <c:dispRSqr val="0"/>
            <c:dispEq val="0"/>
          </c:trendline>
          <c:cat>
            <c:strRef>
              <c:f>Sheet1!$A$2:$A$7</c:f>
              <c:strCache>
                <c:ptCount val="6"/>
                <c:pt idx="0">
                  <c:v>Fall 2006</c:v>
                </c:pt>
                <c:pt idx="1">
                  <c:v>Fall 2007</c:v>
                </c:pt>
                <c:pt idx="2">
                  <c:v>Fall 2008</c:v>
                </c:pt>
                <c:pt idx="3">
                  <c:v>Fall 2009</c:v>
                </c:pt>
                <c:pt idx="4">
                  <c:v>Fall 2010</c:v>
                </c:pt>
                <c:pt idx="5">
                  <c:v>Fall 2011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81</c:v>
                </c:pt>
                <c:pt idx="1">
                  <c:v>81.2</c:v>
                </c:pt>
                <c:pt idx="2">
                  <c:v>79.3</c:v>
                </c:pt>
                <c:pt idx="3">
                  <c:v>83.8</c:v>
                </c:pt>
                <c:pt idx="4">
                  <c:v>85</c:v>
                </c:pt>
                <c:pt idx="5">
                  <c:v>80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 National 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57150">
                <a:solidFill>
                  <a:srgbClr val="000000"/>
                </a:solidFill>
                <a:tailEnd type="stealth" w="lg" len="lg"/>
              </a:ln>
            </c:spPr>
            <c:trendlineType val="linear"/>
            <c:forward val="1"/>
            <c:dispRSqr val="0"/>
            <c:dispEq val="0"/>
          </c:trendline>
          <c:cat>
            <c:strRef>
              <c:f>Sheet1!$A$2:$A$7</c:f>
              <c:strCache>
                <c:ptCount val="6"/>
                <c:pt idx="0">
                  <c:v>Fall 2006</c:v>
                </c:pt>
                <c:pt idx="1">
                  <c:v>Fall 2007</c:v>
                </c:pt>
                <c:pt idx="2">
                  <c:v>Fall 2008</c:v>
                </c:pt>
                <c:pt idx="3">
                  <c:v>Fall 2009</c:v>
                </c:pt>
                <c:pt idx="4">
                  <c:v>Fall 2010</c:v>
                </c:pt>
                <c:pt idx="5">
                  <c:v>Fall 2011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71</c:v>
                </c:pt>
                <c:pt idx="1">
                  <c:v>70</c:v>
                </c:pt>
                <c:pt idx="2">
                  <c:v>70</c:v>
                </c:pt>
                <c:pt idx="3">
                  <c:v>67</c:v>
                </c:pt>
                <c:pt idx="4">
                  <c:v>71</c:v>
                </c:pt>
                <c:pt idx="5">
                  <c:v>69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Comps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cat>
            <c:strRef>
              <c:f>Sheet1!$A$2:$A$7</c:f>
              <c:strCache>
                <c:ptCount val="6"/>
                <c:pt idx="0">
                  <c:v>Fall 2006</c:v>
                </c:pt>
                <c:pt idx="1">
                  <c:v>Fall 2007</c:v>
                </c:pt>
                <c:pt idx="2">
                  <c:v>Fall 2008</c:v>
                </c:pt>
                <c:pt idx="3">
                  <c:v>Fall 2009</c:v>
                </c:pt>
                <c:pt idx="4">
                  <c:v>Fall 2010</c:v>
                </c:pt>
                <c:pt idx="5">
                  <c:v>Fall 2011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79</c:v>
                </c:pt>
                <c:pt idx="1">
                  <c:v>79</c:v>
                </c:pt>
                <c:pt idx="2">
                  <c:v>81</c:v>
                </c:pt>
                <c:pt idx="3">
                  <c:v>81</c:v>
                </c:pt>
                <c:pt idx="4">
                  <c:v>80</c:v>
                </c:pt>
                <c:pt idx="5">
                  <c:v>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921856"/>
        <c:axId val="96935936"/>
      </c:lineChart>
      <c:catAx>
        <c:axId val="96921856"/>
        <c:scaling>
          <c:orientation val="minMax"/>
        </c:scaling>
        <c:delete val="0"/>
        <c:axPos val="b"/>
        <c:majorTickMark val="out"/>
        <c:minorTickMark val="none"/>
        <c:tickLblPos val="nextTo"/>
        <c:crossAx val="96935936"/>
        <c:crosses val="autoZero"/>
        <c:auto val="1"/>
        <c:lblAlgn val="ctr"/>
        <c:lblOffset val="100"/>
        <c:noMultiLvlLbl val="0"/>
      </c:catAx>
      <c:valAx>
        <c:axId val="96935936"/>
        <c:scaling>
          <c:orientation val="minMax"/>
          <c:max val="90"/>
          <c:min val="6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921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7396825396825411E-2"/>
          <c:y val="0.89274312750379936"/>
          <c:w val="0.95409523809524033"/>
          <c:h val="0.10725686316237497"/>
        </c:manualLayout>
      </c:layout>
      <c:overlay val="0"/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34358205224747E-2"/>
          <c:y val="4.6859257121655604E-2"/>
          <c:w val="0.84243964436878171"/>
          <c:h val="0.7838181946006749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 or African American</c:v>
                </c:pt>
              </c:strCache>
            </c:strRef>
          </c:tx>
          <c:spPr>
            <a:ln>
              <a:solidFill>
                <a:srgbClr val="FF0000"/>
              </a:solidFill>
              <a:prstDash val="lg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50450450450450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Fall 2006</c:v>
                </c:pt>
                <c:pt idx="1">
                  <c:v>Fall 2007</c:v>
                </c:pt>
                <c:pt idx="2">
                  <c:v>Fall 2008</c:v>
                </c:pt>
                <c:pt idx="3">
                  <c:v>Fall 2010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77</c:v>
                </c:pt>
                <c:pt idx="1">
                  <c:v>86</c:v>
                </c:pt>
                <c:pt idx="2">
                  <c:v>68</c:v>
                </c:pt>
                <c:pt idx="3">
                  <c:v>73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Hispanic/Latino</c:v>
                </c:pt>
              </c:strCache>
            </c:strRef>
          </c:tx>
          <c:marker>
            <c:symbol val="none"/>
          </c:marker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Fall 2006</c:v>
                </c:pt>
                <c:pt idx="1">
                  <c:v>Fall 2007</c:v>
                </c:pt>
                <c:pt idx="2">
                  <c:v>Fall 2008</c:v>
                </c:pt>
                <c:pt idx="3">
                  <c:v>Fall 2010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71</c:v>
                </c:pt>
                <c:pt idx="1">
                  <c:v>79</c:v>
                </c:pt>
                <c:pt idx="2">
                  <c:v>68</c:v>
                </c:pt>
                <c:pt idx="3">
                  <c:v>79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ln>
              <a:solidFill>
                <a:schemeClr val="accent4"/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5045045045045071E-2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030030030029496E-3"/>
                  <c:y val="3.7946428571428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15015015015024E-3"/>
                  <c:y val="2.901785714285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Fall 2006</c:v>
                </c:pt>
                <c:pt idx="1">
                  <c:v>Fall 2007</c:v>
                </c:pt>
                <c:pt idx="2">
                  <c:v>Fall 2008</c:v>
                </c:pt>
                <c:pt idx="3">
                  <c:v>Fall 2010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83</c:v>
                </c:pt>
                <c:pt idx="1">
                  <c:v>81</c:v>
                </c:pt>
                <c:pt idx="2">
                  <c:v>82</c:v>
                </c:pt>
                <c:pt idx="3">
                  <c:v>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967680"/>
        <c:axId val="96969472"/>
      </c:lineChart>
      <c:catAx>
        <c:axId val="96967680"/>
        <c:scaling>
          <c:orientation val="minMax"/>
        </c:scaling>
        <c:delete val="0"/>
        <c:axPos val="b"/>
        <c:majorTickMark val="out"/>
        <c:minorTickMark val="none"/>
        <c:tickLblPos val="nextTo"/>
        <c:crossAx val="96969472"/>
        <c:crosses val="autoZero"/>
        <c:auto val="1"/>
        <c:lblAlgn val="ctr"/>
        <c:lblOffset val="100"/>
        <c:noMultiLvlLbl val="0"/>
      </c:catAx>
      <c:valAx>
        <c:axId val="96969472"/>
        <c:scaling>
          <c:orientation val="minMax"/>
          <c:max val="100"/>
          <c:min val="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9676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6720697075027782E-2"/>
          <c:y val="0.89648657199099691"/>
          <c:w val="0.9815735026364949"/>
          <c:h val="0.10351342800899889"/>
        </c:manualLayout>
      </c:layout>
      <c:overlay val="0"/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Cortland  2007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4.1666666666666664E-2"/>
                  <c:y val="-0.350877192982456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75308641975318E-2"/>
                  <c:y val="-0.301169590643274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037037037037056E-2"/>
                  <c:y val="-0.263157894736842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864197530864218E-3"/>
                  <c:y val="-0.23684210526315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7160493827160594E-3"/>
                  <c:y val="-0.24269005847953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148148148148147E-2"/>
                  <c:y val="-0.23684210526315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t" anchorCtr="0"/>
              <a:lstStyle/>
              <a:p>
                <a:pPr>
                  <a:defRPr sz="3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2nd</c:v>
                </c:pt>
                <c:pt idx="1">
                  <c:v>3rd</c:v>
                </c:pt>
                <c:pt idx="2">
                  <c:v>4th</c:v>
                </c:pt>
                <c:pt idx="3">
                  <c:v>5th</c:v>
                </c:pt>
                <c:pt idx="4">
                  <c:v>6th</c:v>
                </c:pt>
                <c:pt idx="5">
                  <c:v>7th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91.6</c:v>
                </c:pt>
                <c:pt idx="1">
                  <c:v>81.2</c:v>
                </c:pt>
                <c:pt idx="2">
                  <c:v>76.8</c:v>
                </c:pt>
                <c:pt idx="3">
                  <c:v>74</c:v>
                </c:pt>
                <c:pt idx="4">
                  <c:v>72.7</c:v>
                </c:pt>
                <c:pt idx="5">
                  <c:v>71.099999999999994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Comps  2007</c:v>
                </c:pt>
              </c:strCache>
            </c:strRef>
          </c:tx>
          <c:spPr>
            <a:solidFill>
              <a:schemeClr val="accent5">
                <a:lumMod val="90000"/>
              </a:schemeClr>
            </a:solidFill>
          </c:spPr>
          <c:dLbls>
            <c:dLbl>
              <c:idx val="0"/>
              <c:layout>
                <c:manualLayout>
                  <c:x val="2.6234567901234591E-2"/>
                  <c:y val="-0.167865497076023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904E-2"/>
                  <c:y val="-0.14154970760233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432098765432108E-2"/>
                  <c:y val="-0.126929824561403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802469135802482E-2"/>
                  <c:y val="-8.0146198830409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432098765432108E-2"/>
                  <c:y val="-8.0146198830409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0061728395061731E-2"/>
                  <c:y val="-6.8450292397660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2nd</c:v>
                </c:pt>
                <c:pt idx="1">
                  <c:v>3rd</c:v>
                </c:pt>
                <c:pt idx="2">
                  <c:v>4th</c:v>
                </c:pt>
                <c:pt idx="3">
                  <c:v>5th</c:v>
                </c:pt>
                <c:pt idx="4">
                  <c:v>6th</c:v>
                </c:pt>
                <c:pt idx="5">
                  <c:v>7th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91</c:v>
                </c:pt>
                <c:pt idx="1">
                  <c:v>79.3</c:v>
                </c:pt>
                <c:pt idx="2">
                  <c:v>74.8</c:v>
                </c:pt>
                <c:pt idx="3">
                  <c:v>69.900000000000006</c:v>
                </c:pt>
                <c:pt idx="4">
                  <c:v>67.8</c:v>
                </c:pt>
                <c:pt idx="5">
                  <c:v>64.900000000000006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458240"/>
        <c:axId val="98480512"/>
      </c:areaChart>
      <c:catAx>
        <c:axId val="98458240"/>
        <c:scaling>
          <c:orientation val="minMax"/>
        </c:scaling>
        <c:delete val="0"/>
        <c:axPos val="b"/>
        <c:majorGridlines>
          <c:spPr>
            <a:ln>
              <a:solidFill>
                <a:srgbClr val="000000">
                  <a:tint val="75000"/>
                  <a:shade val="95000"/>
                  <a:satMod val="105000"/>
                  <a:alpha val="0"/>
                </a:srgbClr>
              </a:solidFill>
            </a:ln>
          </c:spPr>
        </c:majorGridlines>
        <c:minorGridlines/>
        <c:majorTickMark val="out"/>
        <c:minorTickMark val="none"/>
        <c:tickLblPos val="nextTo"/>
        <c:crossAx val="98480512"/>
        <c:crosses val="autoZero"/>
        <c:auto val="1"/>
        <c:lblAlgn val="ctr"/>
        <c:lblOffset val="100"/>
        <c:noMultiLvlLbl val="0"/>
      </c:catAx>
      <c:valAx>
        <c:axId val="98480512"/>
        <c:scaling>
          <c:orientation val="minMax"/>
          <c:max val="100"/>
          <c:min val="50"/>
        </c:scaling>
        <c:delete val="0"/>
        <c:axPos val="l"/>
        <c:majorGridlines>
          <c:spPr>
            <a:ln w="0">
              <a:solidFill>
                <a:srgbClr val="000000">
                  <a:tint val="75000"/>
                  <a:shade val="95000"/>
                  <a:satMod val="105000"/>
                  <a:alpha val="0"/>
                </a:srgb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98458240"/>
        <c:crosses val="autoZero"/>
        <c:crossBetween val="midCat"/>
      </c:valAx>
    </c:plotArea>
    <c:legend>
      <c:legendPos val="b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4 year</c:v>
                </c:pt>
                <c:pt idx="1">
                  <c:v>5 year</c:v>
                </c:pt>
                <c:pt idx="2">
                  <c:v>6 year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</c:v>
                </c:pt>
                <c:pt idx="1">
                  <c:v>53</c:v>
                </c:pt>
                <c:pt idx="2">
                  <c:v>58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SUNY Comprehensive Colleges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4 year</c:v>
                </c:pt>
                <c:pt idx="1">
                  <c:v>5 year</c:v>
                </c:pt>
                <c:pt idx="2">
                  <c:v>6 year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42</c:v>
                </c:pt>
                <c:pt idx="1">
                  <c:v>58</c:v>
                </c:pt>
                <c:pt idx="2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Cortland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4 year</c:v>
                </c:pt>
                <c:pt idx="1">
                  <c:v>5 year</c:v>
                </c:pt>
                <c:pt idx="2">
                  <c:v>6 year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48</c:v>
                </c:pt>
                <c:pt idx="1">
                  <c:v>67</c:v>
                </c:pt>
                <c:pt idx="2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557312"/>
        <c:axId val="98178176"/>
      </c:barChart>
      <c:catAx>
        <c:axId val="98557312"/>
        <c:scaling>
          <c:orientation val="minMax"/>
        </c:scaling>
        <c:delete val="0"/>
        <c:axPos val="b"/>
        <c:majorTickMark val="out"/>
        <c:minorTickMark val="none"/>
        <c:tickLblPos val="nextTo"/>
        <c:crossAx val="98178176"/>
        <c:crosses val="autoZero"/>
        <c:auto val="1"/>
        <c:lblAlgn val="ctr"/>
        <c:lblOffset val="100"/>
        <c:noMultiLvlLbl val="0"/>
      </c:catAx>
      <c:valAx>
        <c:axId val="98178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85573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9.5421072365954263E-2"/>
          <c:y val="0.91964546098404365"/>
          <c:w val="0.78058642669666256"/>
          <c:h val="7.241803107944884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Overall (1089)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4 year</c:v>
                </c:pt>
                <c:pt idx="1">
                  <c:v>5 year</c:v>
                </c:pt>
                <c:pt idx="2">
                  <c:v>6 year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47.7</c:v>
                </c:pt>
                <c:pt idx="1">
                  <c:v>66.7</c:v>
                </c:pt>
                <c:pt idx="2">
                  <c:v>68.900000000000006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White (890)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4 year</c:v>
                </c:pt>
                <c:pt idx="1">
                  <c:v>5 year</c:v>
                </c:pt>
                <c:pt idx="2">
                  <c:v>6 year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50.9</c:v>
                </c:pt>
                <c:pt idx="1">
                  <c:v>70</c:v>
                </c:pt>
                <c:pt idx="2">
                  <c:v>71.5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Black/African American (43)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4 year</c:v>
                </c:pt>
                <c:pt idx="1">
                  <c:v>5 year</c:v>
                </c:pt>
                <c:pt idx="2">
                  <c:v>6 year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20.9</c:v>
                </c:pt>
                <c:pt idx="1">
                  <c:v>39.5</c:v>
                </c:pt>
                <c:pt idx="2">
                  <c:v>44.2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Hispanic/Latino (68)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4 year</c:v>
                </c:pt>
                <c:pt idx="1">
                  <c:v>5 year</c:v>
                </c:pt>
                <c:pt idx="2">
                  <c:v>6 year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27.9</c:v>
                </c:pt>
                <c:pt idx="1">
                  <c:v>47.1</c:v>
                </c:pt>
                <c:pt idx="2">
                  <c:v>55.9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Asian/Pacific Islander (26)</c:v>
                </c:pt>
              </c:strCache>
            </c:strRef>
          </c:tx>
          <c:spPr>
            <a:solidFill>
              <a:schemeClr val="accent3">
                <a:lumMod val="65000"/>
              </a:schemeClr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4 year</c:v>
                </c:pt>
                <c:pt idx="1">
                  <c:v>5 year</c:v>
                </c:pt>
                <c:pt idx="2">
                  <c:v>6 year</c:v>
                </c:pt>
              </c:strCache>
            </c:strRef>
          </c:cat>
          <c:val>
            <c:numRef>
              <c:f>Sheet1!$B$6:$D$6</c:f>
              <c:numCache>
                <c:formatCode>0</c:formatCode>
                <c:ptCount val="3"/>
                <c:pt idx="0">
                  <c:v>34.6</c:v>
                </c:pt>
                <c:pt idx="1">
                  <c:v>57.7</c:v>
                </c:pt>
                <c:pt idx="2">
                  <c:v>65.400000000000006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8216576"/>
        <c:axId val="98230656"/>
      </c:barChart>
      <c:catAx>
        <c:axId val="98216576"/>
        <c:scaling>
          <c:orientation val="minMax"/>
        </c:scaling>
        <c:delete val="0"/>
        <c:axPos val="b"/>
        <c:majorTickMark val="none"/>
        <c:minorTickMark val="none"/>
        <c:tickLblPos val="nextTo"/>
        <c:crossAx val="98230656"/>
        <c:crosses val="autoZero"/>
        <c:auto val="1"/>
        <c:lblAlgn val="ctr"/>
        <c:lblOffset val="100"/>
        <c:noMultiLvlLbl val="0"/>
      </c:catAx>
      <c:valAx>
        <c:axId val="9823065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982165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0591744213791491E-3"/>
          <c:y val="4.5035808023996995E-2"/>
          <c:w val="0.97327559055118162"/>
          <c:h val="0.191957255343082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86913A-C1EE-4BB4-B6E4-3EE159939637}" type="doc">
      <dgm:prSet loTypeId="urn:microsoft.com/office/officeart/2005/8/layout/arrow6" loCatId="relationship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4F83F1FC-F616-4D36-8ABB-E2B0C040CBDD}">
      <dgm:prSet phldrT="[Text]" custT="1"/>
      <dgm:spPr/>
      <dgm:t>
        <a:bodyPr/>
        <a:lstStyle/>
        <a:p>
          <a:r>
            <a:rPr lang="en-US" sz="2400" dirty="0" smtClean="0"/>
            <a:t>What’s measured </a:t>
          </a:r>
        </a:p>
        <a:p>
          <a:r>
            <a:rPr lang="en-US" sz="2400" dirty="0" smtClean="0"/>
            <a:t>improves. </a:t>
          </a:r>
        </a:p>
        <a:p>
          <a:r>
            <a:rPr lang="en-US" sz="2400" dirty="0" smtClean="0"/>
            <a:t>-</a:t>
          </a:r>
          <a:r>
            <a:rPr lang="en-US" sz="2400" dirty="0" err="1" smtClean="0"/>
            <a:t>Drucker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dirty="0" smtClean="0"/>
            <a:t/>
          </a:r>
          <a:br>
            <a:rPr lang="en-US" sz="1400" dirty="0" smtClean="0"/>
          </a:br>
          <a:endParaRPr lang="en-US" sz="1400" dirty="0"/>
        </a:p>
      </dgm:t>
    </dgm:pt>
    <dgm:pt modelId="{DD3EC801-270D-4FDE-8700-17BA9BA6C918}" type="parTrans" cxnId="{EC477E6F-99D2-46B3-8C72-9B8A0B8CD7BB}">
      <dgm:prSet/>
      <dgm:spPr/>
      <dgm:t>
        <a:bodyPr/>
        <a:lstStyle/>
        <a:p>
          <a:endParaRPr lang="en-US"/>
        </a:p>
      </dgm:t>
    </dgm:pt>
    <dgm:pt modelId="{DC76586D-CD85-4CA4-A518-BC04138522E3}" type="sibTrans" cxnId="{EC477E6F-99D2-46B3-8C72-9B8A0B8CD7BB}">
      <dgm:prSet/>
      <dgm:spPr/>
      <dgm:t>
        <a:bodyPr/>
        <a:lstStyle/>
        <a:p>
          <a:endParaRPr lang="en-US"/>
        </a:p>
      </dgm:t>
    </dgm:pt>
    <dgm:pt modelId="{1EF08C6C-E679-4EEF-919D-F01E2BE3279B}">
      <dgm:prSet phldrT="[Text]" custT="1"/>
      <dgm:spPr/>
      <dgm:t>
        <a:bodyPr/>
        <a:lstStyle/>
        <a:p>
          <a:r>
            <a:rPr lang="en-US" sz="1800" dirty="0" smtClean="0">
              <a:latin typeface="Georgia" pitchFamily="18" charset="0"/>
            </a:rPr>
            <a:t>Not everything that counts can be counted and not everything that can be counted counts.</a:t>
          </a:r>
        </a:p>
        <a:p>
          <a:r>
            <a:rPr lang="en-US" sz="1800" dirty="0" smtClean="0">
              <a:latin typeface="Georgia" pitchFamily="18" charset="0"/>
            </a:rPr>
            <a:t>-Einstein</a:t>
          </a:r>
          <a:r>
            <a:rPr lang="en-US" sz="1600" dirty="0" smtClean="0">
              <a:latin typeface="Georgia" pitchFamily="18" charset="0"/>
            </a:rPr>
            <a:t/>
          </a:r>
          <a:br>
            <a:rPr lang="en-US" sz="1600" dirty="0" smtClean="0">
              <a:latin typeface="Georgia" pitchFamily="18" charset="0"/>
            </a:rPr>
          </a:br>
          <a:endParaRPr lang="en-US" sz="1600" dirty="0"/>
        </a:p>
      </dgm:t>
    </dgm:pt>
    <dgm:pt modelId="{63883286-4DBE-4779-830E-1C73709EA434}" type="parTrans" cxnId="{3CC04D7F-83D2-4CFA-882C-379D719C8ADE}">
      <dgm:prSet/>
      <dgm:spPr/>
      <dgm:t>
        <a:bodyPr/>
        <a:lstStyle/>
        <a:p>
          <a:endParaRPr lang="en-US"/>
        </a:p>
      </dgm:t>
    </dgm:pt>
    <dgm:pt modelId="{161F6AD9-9553-42F9-A804-E2749E6C9994}" type="sibTrans" cxnId="{3CC04D7F-83D2-4CFA-882C-379D719C8ADE}">
      <dgm:prSet/>
      <dgm:spPr/>
      <dgm:t>
        <a:bodyPr/>
        <a:lstStyle/>
        <a:p>
          <a:endParaRPr lang="en-US"/>
        </a:p>
      </dgm:t>
    </dgm:pt>
    <dgm:pt modelId="{AB235712-DD38-417A-98B0-461BAB542F06}">
      <dgm:prSet/>
      <dgm:spPr/>
      <dgm:t>
        <a:bodyPr/>
        <a:lstStyle/>
        <a:p>
          <a:endParaRPr lang="en-US"/>
        </a:p>
      </dgm:t>
    </dgm:pt>
    <dgm:pt modelId="{B0A5AFF7-CC84-4165-93D7-019B8997F3A9}" type="parTrans" cxnId="{8C69DD44-981F-4D2D-86F0-06289204A7AF}">
      <dgm:prSet/>
      <dgm:spPr/>
      <dgm:t>
        <a:bodyPr/>
        <a:lstStyle/>
        <a:p>
          <a:endParaRPr lang="en-US"/>
        </a:p>
      </dgm:t>
    </dgm:pt>
    <dgm:pt modelId="{5684D52F-A084-4E13-B9D5-D6AC6C27C6A3}" type="sibTrans" cxnId="{8C69DD44-981F-4D2D-86F0-06289204A7AF}">
      <dgm:prSet/>
      <dgm:spPr/>
      <dgm:t>
        <a:bodyPr/>
        <a:lstStyle/>
        <a:p>
          <a:endParaRPr lang="en-US"/>
        </a:p>
      </dgm:t>
    </dgm:pt>
    <dgm:pt modelId="{5243B9A6-9883-4F76-92C3-C9BE575518F0}">
      <dgm:prSet/>
      <dgm:spPr/>
      <dgm:t>
        <a:bodyPr/>
        <a:lstStyle/>
        <a:p>
          <a:endParaRPr lang="en-US"/>
        </a:p>
      </dgm:t>
    </dgm:pt>
    <dgm:pt modelId="{132375D8-BA69-42DC-95DC-6AB0CACA65C2}" type="parTrans" cxnId="{E7C253D8-A7C5-4253-8DE1-4C869CF3AE13}">
      <dgm:prSet/>
      <dgm:spPr/>
      <dgm:t>
        <a:bodyPr/>
        <a:lstStyle/>
        <a:p>
          <a:endParaRPr lang="en-US"/>
        </a:p>
      </dgm:t>
    </dgm:pt>
    <dgm:pt modelId="{5574B5A9-408C-4900-AB9A-447860B852D6}" type="sibTrans" cxnId="{E7C253D8-A7C5-4253-8DE1-4C869CF3AE13}">
      <dgm:prSet/>
      <dgm:spPr/>
      <dgm:t>
        <a:bodyPr/>
        <a:lstStyle/>
        <a:p>
          <a:endParaRPr lang="en-US"/>
        </a:p>
      </dgm:t>
    </dgm:pt>
    <dgm:pt modelId="{DE7078F7-DE51-4232-9664-AB19680A58EC}" type="pres">
      <dgm:prSet presAssocID="{BB86913A-C1EE-4BB4-B6E4-3EE15993963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C112F9-EE38-47A0-9528-2E8BF4AE35FA}" type="pres">
      <dgm:prSet presAssocID="{BB86913A-C1EE-4BB4-B6E4-3EE159939637}" presName="ribbon" presStyleLbl="node1" presStyleIdx="0" presStyleCnt="1" custScaleY="135715" custLinFactNeighborX="-5102" custLinFactNeighborY="-6122"/>
      <dgm:spPr/>
    </dgm:pt>
    <dgm:pt modelId="{3F4167DF-FDEE-4376-9E96-E0E97DC1E75B}" type="pres">
      <dgm:prSet presAssocID="{BB86913A-C1EE-4BB4-B6E4-3EE15993963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87D5F-1CEC-4C62-8A48-76064B5A03AF}" type="pres">
      <dgm:prSet presAssocID="{BB86913A-C1EE-4BB4-B6E4-3EE159939637}" presName="rightArrowText" presStyleLbl="node1" presStyleIdx="0" presStyleCnt="1" custLinFactNeighborX="-2331" custLinFactNeighborY="12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69DD44-981F-4D2D-86F0-06289204A7AF}" srcId="{BB86913A-C1EE-4BB4-B6E4-3EE159939637}" destId="{AB235712-DD38-417A-98B0-461BAB542F06}" srcOrd="2" destOrd="0" parTransId="{B0A5AFF7-CC84-4165-93D7-019B8997F3A9}" sibTransId="{5684D52F-A084-4E13-B9D5-D6AC6C27C6A3}"/>
    <dgm:cxn modelId="{3D1AE619-5CDA-4D09-96A5-1B14F4882C68}" type="presOf" srcId="{BB86913A-C1EE-4BB4-B6E4-3EE159939637}" destId="{DE7078F7-DE51-4232-9664-AB19680A58EC}" srcOrd="0" destOrd="0" presId="urn:microsoft.com/office/officeart/2005/8/layout/arrow6"/>
    <dgm:cxn modelId="{D5E70930-FCA0-4153-8935-E85AD158D4A5}" type="presOf" srcId="{1EF08C6C-E679-4EEF-919D-F01E2BE3279B}" destId="{7B387D5F-1CEC-4C62-8A48-76064B5A03AF}" srcOrd="0" destOrd="0" presId="urn:microsoft.com/office/officeart/2005/8/layout/arrow6"/>
    <dgm:cxn modelId="{BD3811E6-0213-4455-BB70-7BA71AE9DAB4}" type="presOf" srcId="{4F83F1FC-F616-4D36-8ABB-E2B0C040CBDD}" destId="{3F4167DF-FDEE-4376-9E96-E0E97DC1E75B}" srcOrd="0" destOrd="0" presId="urn:microsoft.com/office/officeart/2005/8/layout/arrow6"/>
    <dgm:cxn modelId="{3CC04D7F-83D2-4CFA-882C-379D719C8ADE}" srcId="{BB86913A-C1EE-4BB4-B6E4-3EE159939637}" destId="{1EF08C6C-E679-4EEF-919D-F01E2BE3279B}" srcOrd="1" destOrd="0" parTransId="{63883286-4DBE-4779-830E-1C73709EA434}" sibTransId="{161F6AD9-9553-42F9-A804-E2749E6C9994}"/>
    <dgm:cxn modelId="{E7C253D8-A7C5-4253-8DE1-4C869CF3AE13}" srcId="{BB86913A-C1EE-4BB4-B6E4-3EE159939637}" destId="{5243B9A6-9883-4F76-92C3-C9BE575518F0}" srcOrd="3" destOrd="0" parTransId="{132375D8-BA69-42DC-95DC-6AB0CACA65C2}" sibTransId="{5574B5A9-408C-4900-AB9A-447860B852D6}"/>
    <dgm:cxn modelId="{EC477E6F-99D2-46B3-8C72-9B8A0B8CD7BB}" srcId="{BB86913A-C1EE-4BB4-B6E4-3EE159939637}" destId="{4F83F1FC-F616-4D36-8ABB-E2B0C040CBDD}" srcOrd="0" destOrd="0" parTransId="{DD3EC801-270D-4FDE-8700-17BA9BA6C918}" sibTransId="{DC76586D-CD85-4CA4-A518-BC04138522E3}"/>
    <dgm:cxn modelId="{A1A60C33-0E41-494E-A636-A0349CA057EF}" type="presParOf" srcId="{DE7078F7-DE51-4232-9664-AB19680A58EC}" destId="{A6C112F9-EE38-47A0-9528-2E8BF4AE35FA}" srcOrd="0" destOrd="0" presId="urn:microsoft.com/office/officeart/2005/8/layout/arrow6"/>
    <dgm:cxn modelId="{9B550941-AF22-4197-9553-C0B038B7BBC5}" type="presParOf" srcId="{DE7078F7-DE51-4232-9664-AB19680A58EC}" destId="{3F4167DF-FDEE-4376-9E96-E0E97DC1E75B}" srcOrd="1" destOrd="0" presId="urn:microsoft.com/office/officeart/2005/8/layout/arrow6"/>
    <dgm:cxn modelId="{7E7F8425-286A-4F64-A3E9-4504DAEF1EC4}" type="presParOf" srcId="{DE7078F7-DE51-4232-9664-AB19680A58EC}" destId="{7B387D5F-1CEC-4C62-8A48-76064B5A03A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112F9-EE38-47A0-9528-2E8BF4AE35FA}">
      <dsp:nvSpPr>
        <dsp:cNvPr id="0" name=""/>
        <dsp:cNvSpPr/>
      </dsp:nvSpPr>
      <dsp:spPr>
        <a:xfrm>
          <a:off x="0" y="491415"/>
          <a:ext cx="8382000" cy="4550252"/>
        </a:xfrm>
        <a:prstGeom prst="leftRightRibb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4167DF-FDEE-4376-9E96-E0E97DC1E75B}">
      <dsp:nvSpPr>
        <dsp:cNvPr id="0" name=""/>
        <dsp:cNvSpPr/>
      </dsp:nvSpPr>
      <dsp:spPr>
        <a:xfrm>
          <a:off x="1005840" y="1882139"/>
          <a:ext cx="2766060" cy="1642872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What’s measured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improves.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-</a:t>
          </a:r>
          <a:r>
            <a:rPr lang="en-US" sz="2400" kern="1200" dirty="0" err="1" smtClean="0"/>
            <a:t>Drucker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400" kern="1200" dirty="0" smtClean="0"/>
            <a:t/>
          </a:r>
          <a:br>
            <a:rPr lang="en-US" sz="1400" kern="1200" dirty="0" smtClean="0"/>
          </a:br>
          <a:endParaRPr lang="en-US" sz="1400" kern="1200" dirty="0"/>
        </a:p>
      </dsp:txBody>
      <dsp:txXfrm>
        <a:off x="1005840" y="1882139"/>
        <a:ext cx="2766060" cy="1642872"/>
      </dsp:txXfrm>
    </dsp:sp>
    <dsp:sp modelId="{7B387D5F-1CEC-4C62-8A48-76064B5A03AF}">
      <dsp:nvSpPr>
        <dsp:cNvPr id="0" name=""/>
        <dsp:cNvSpPr/>
      </dsp:nvSpPr>
      <dsp:spPr>
        <a:xfrm>
          <a:off x="4114800" y="2438401"/>
          <a:ext cx="3268980" cy="1642872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Georgia" pitchFamily="18" charset="0"/>
            </a:rPr>
            <a:t>Not everything that counts can be counted and not everything that can be counted counts.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Georgia" pitchFamily="18" charset="0"/>
            </a:rPr>
            <a:t>-Einstein</a:t>
          </a:r>
          <a:r>
            <a:rPr lang="en-US" sz="1600" kern="1200" dirty="0" smtClean="0">
              <a:latin typeface="Georgia" pitchFamily="18" charset="0"/>
            </a:rPr>
            <a:t/>
          </a:r>
          <a:br>
            <a:rPr lang="en-US" sz="1600" kern="1200" dirty="0" smtClean="0">
              <a:latin typeface="Georgia" pitchFamily="18" charset="0"/>
            </a:rPr>
          </a:br>
          <a:endParaRPr lang="en-US" sz="1600" kern="1200" dirty="0"/>
        </a:p>
      </dsp:txBody>
      <dsp:txXfrm>
        <a:off x="4114800" y="2438401"/>
        <a:ext cx="3268980" cy="1642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56142-E009-499B-9281-A9A11C20604E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6EC55-CD97-4C28-935D-523AD3770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3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48B4AB3B-3DDA-4024-8A55-47D6C48C2313}" type="datetimeFigureOut">
              <a:rPr lang="en-US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AC1D832F-23CD-44C9-A639-DC1014218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25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CB64E-7963-4049-AC75-5F1B797A0BE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CB64E-7963-4049-AC75-5F1B797A0BE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CB64E-7963-4049-AC75-5F1B797A0BE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In M &amp; E we like the toss out some words and formulas – 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CD62BB-DE24-43DE-BE43-F09CEC5E1658}" type="slidenum">
              <a:rPr lang="en-US">
                <a:latin typeface="Arial" charset="0"/>
              </a:rPr>
              <a:pPr/>
              <a:t>31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People</a:t>
            </a:r>
            <a:r>
              <a:rPr lang="en-US" baseline="0" dirty="0" smtClean="0"/>
              <a:t> like to know where they are going </a:t>
            </a:r>
            <a:r>
              <a:rPr lang="en-US" dirty="0" smtClean="0"/>
              <a:t>This helps engage and motivate the some students.</a:t>
            </a:r>
            <a:r>
              <a:rPr lang="en-US" baseline="0" dirty="0" smtClean="0"/>
              <a:t>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Odd thought:</a:t>
            </a:r>
            <a:r>
              <a:rPr lang="en-US" baseline="0" dirty="0" smtClean="0"/>
              <a:t> </a:t>
            </a:r>
            <a:r>
              <a:rPr lang="en-US" dirty="0" smtClean="0"/>
              <a:t>“Do</a:t>
            </a:r>
            <a:r>
              <a:rPr lang="en-US" baseline="0" dirty="0" smtClean="0"/>
              <a:t> you know where you are going to?” Diana Ross just popped into my mind. </a:t>
            </a: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26853E-5969-4786-AD95-A5AAA3A95CA3}" type="slidenum">
              <a:rPr lang="en-US">
                <a:latin typeface="Arial" charset="0"/>
              </a:rPr>
              <a:pPr/>
              <a:t>33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 It is important</a:t>
            </a:r>
            <a:r>
              <a:rPr lang="en-US" baseline="0" dirty="0" smtClean="0"/>
              <a:t> that the information helps inform our teaching </a:t>
            </a:r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2C4D33-9B6F-4473-A52D-3F805A0BDBF3}" type="slidenum">
              <a:rPr lang="en-US">
                <a:latin typeface="Arial" charset="0"/>
              </a:rPr>
              <a:pPr/>
              <a:t>36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6172200"/>
            <a:ext cx="16224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55CEF-BB70-4FB5-909F-DA61EDC3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50BB5-24CC-4B23-B6D1-03AB7999D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3F085-17FE-4731-A984-B91FE0124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ABDC5-355C-4502-959C-89AFCFCFD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0574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2F4A3-DC4D-4960-9B16-9AC8F6CA5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894D4-383D-465D-BDAF-B41407133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5EFE3-3741-4F7D-8FBF-4D140D4F3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B1069-E11D-443F-9E72-02DA7AF7D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A4E6-33C4-4F28-831F-09C0AF7D2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C7D4F-5030-471A-A39C-097193C02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58000" y="6172200"/>
            <a:ext cx="16224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2057400"/>
            <a:ext cx="701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94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943600" y="6248400"/>
            <a:ext cx="914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fld id="{E8605FDE-06B1-4199-8377-3A96DE85F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/>
          <a:ea typeface="+mj-ea"/>
          <a:cs typeface="Georgi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11" charset="0"/>
          <a:ea typeface="ＭＳ Ｐゴシック" pitchFamily="-111" charset="-128"/>
          <a:cs typeface="Georgia" pitchFamily="-11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11" charset="0"/>
          <a:ea typeface="ＭＳ Ｐゴシック" pitchFamily="-111" charset="-128"/>
          <a:cs typeface="Georgia" pitchFamily="-11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11" charset="0"/>
          <a:ea typeface="ＭＳ Ｐゴシック" pitchFamily="-111" charset="-128"/>
          <a:cs typeface="Georgia" pitchFamily="-11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11" charset="0"/>
          <a:ea typeface="ＭＳ Ｐゴシック" pitchFamily="-111" charset="-128"/>
          <a:cs typeface="Georgia" pitchFamily="-11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ericanaT Bold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ericanaT Bold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ericanaT Bold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ericanaT Bold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2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oleObject" Target="../embeddings/Microsoft_Excel_97-2003_Worksheet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819400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600" dirty="0" smtClean="0"/>
              <a:t>Understanding Our Students: Enrollment, Retention </a:t>
            </a:r>
            <a:br>
              <a:rPr lang="en-US" sz="3600" dirty="0" smtClean="0"/>
            </a:br>
            <a:r>
              <a:rPr lang="en-US" sz="3600" dirty="0" smtClean="0"/>
              <a:t>and Student Success </a:t>
            </a:r>
            <a:endParaRPr lang="en-US" dirty="0" smtClean="0">
              <a:latin typeface="Georgia" pitchFamily="-111" charset="0"/>
              <a:cs typeface="Georgia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-111" charset="0"/>
                <a:cs typeface="Georgia" pitchFamily="-111" charset="0"/>
              </a:rPr>
              <a:t>Academic Department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524000"/>
          <a:ext cx="7924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Retention, Completion and the Student Experience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7848600" cy="4038600"/>
          </a:xfrm>
        </p:spPr>
        <p:txBody>
          <a:bodyPr/>
          <a:lstStyle/>
          <a:p>
            <a:r>
              <a:rPr lang="en-US" sz="2800" dirty="0" smtClean="0"/>
              <a:t>Look at</a:t>
            </a:r>
          </a:p>
          <a:p>
            <a:pPr lvl="1"/>
            <a:r>
              <a:rPr lang="en-US" sz="2400" dirty="0" smtClean="0"/>
              <a:t>retention and graduation</a:t>
            </a:r>
          </a:p>
          <a:p>
            <a:pPr lvl="1"/>
            <a:r>
              <a:rPr lang="en-US" sz="2400" dirty="0" smtClean="0"/>
              <a:t>patterns of cohorts </a:t>
            </a:r>
          </a:p>
          <a:p>
            <a:pPr lvl="1"/>
            <a:r>
              <a:rPr lang="en-US" sz="2400" dirty="0" smtClean="0"/>
              <a:t>potential factors based on theory and what emerges from data</a:t>
            </a:r>
          </a:p>
          <a:p>
            <a:pPr lvl="2"/>
            <a:r>
              <a:rPr lang="en-US" sz="2000" dirty="0" err="1" smtClean="0"/>
              <a:t>Integration,Involvement,Effort,Motivation</a:t>
            </a:r>
            <a:r>
              <a:rPr lang="en-US" sz="2000" dirty="0" smtClean="0"/>
              <a:t> 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sz="2800" dirty="0" smtClean="0"/>
              <a:t>Data Sources</a:t>
            </a:r>
          </a:p>
          <a:p>
            <a:pPr lvl="1"/>
            <a:r>
              <a:rPr lang="en-US" sz="1800" dirty="0" smtClean="0"/>
              <a:t>Institutional/SUNY, College Student Inventory, NSSE and SOS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 smtClean="0"/>
              <a:t>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Semester Retention Snapshot</a:t>
            </a:r>
            <a:endParaRPr lang="en-US" sz="36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81000" y="838200"/>
          <a:ext cx="8001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228600" y="533400"/>
          <a:ext cx="8458200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sz="3200" dirty="0" smtClean="0"/>
              <a:t>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</a:t>
            </a:r>
            <a:r>
              <a:rPr lang="en-US" sz="3600" dirty="0" smtClean="0"/>
              <a:t>Semester</a:t>
            </a:r>
            <a:r>
              <a:rPr lang="en-US" sz="3200" dirty="0" smtClean="0"/>
              <a:t> Retention Race/Ethnicity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457200" y="17526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33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eorgia" pitchFamily="18" charset="0"/>
              </a:rPr>
              <a:t>3</a:t>
            </a:r>
            <a:r>
              <a:rPr lang="en-US" sz="3200" baseline="30000" dirty="0" smtClean="0">
                <a:latin typeface="Georgia" pitchFamily="18" charset="0"/>
              </a:rPr>
              <a:t>rd</a:t>
            </a:r>
            <a:r>
              <a:rPr lang="en-US" sz="3200" dirty="0" smtClean="0">
                <a:latin typeface="Georgia" pitchFamily="18" charset="0"/>
              </a:rPr>
              <a:t>-7</a:t>
            </a:r>
            <a:r>
              <a:rPr lang="en-US" sz="3200" baseline="30000" dirty="0" smtClean="0">
                <a:latin typeface="Georgia" pitchFamily="18" charset="0"/>
              </a:rPr>
              <a:t>th</a:t>
            </a:r>
            <a:r>
              <a:rPr lang="en-US" sz="3200" dirty="0" smtClean="0">
                <a:latin typeface="Georgia" pitchFamily="18" charset="0"/>
              </a:rPr>
              <a:t> Semester Retention for 2007 Cohort</a:t>
            </a:r>
            <a:endParaRPr lang="en-US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457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eorgia" pitchFamily="18" charset="0"/>
              </a:rPr>
              <a:t>Degree Completion Rates</a:t>
            </a:r>
            <a:endParaRPr lang="en-US" sz="3600" dirty="0">
              <a:latin typeface="Georgia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001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dirty="0" smtClean="0"/>
              <a:t>Degree Completion Race/Ethnicity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382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Degree Completion by Gender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981200"/>
          <a:ext cx="7620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 dirty="0" smtClean="0"/>
              <a:t>Transfer Time to Degree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Mean Years for 2011-12 Graduates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838200" y="1600200"/>
          <a:ext cx="7620000" cy="4607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Overall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2.78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2.81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2.76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2.96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3.02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2.92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Black/African</a:t>
                      </a:r>
                      <a:r>
                        <a:rPr lang="en-US" baseline="0" dirty="0" smtClean="0"/>
                        <a:t> 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3.18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3.14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3.25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 Indian/Alaska Native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2.83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2.75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3.00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r>
                        <a:rPr lang="en-US" baseline="0" dirty="0" smtClean="0"/>
                        <a:t>/Latino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2.89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2.86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2.93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Asian/Pacific Islander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1143000"/>
          </a:xfrm>
        </p:spPr>
        <p:txBody>
          <a:bodyPr/>
          <a:lstStyle/>
          <a:p>
            <a:r>
              <a:rPr lang="en-US" sz="3600" dirty="0" smtClean="0"/>
              <a:t>First Year Experiences and Persistence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620000" cy="4038600"/>
          </a:xfrm>
        </p:spPr>
        <p:txBody>
          <a:bodyPr/>
          <a:lstStyle/>
          <a:p>
            <a:r>
              <a:rPr lang="en-US" sz="2400" dirty="0" smtClean="0"/>
              <a:t>First generation status relates to lower retention and graduation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Course Grades and Retention</a:t>
            </a:r>
          </a:p>
          <a:p>
            <a:pPr lvl="1"/>
            <a:r>
              <a:rPr lang="en-US" sz="2400" dirty="0" smtClean="0"/>
              <a:t>COR 101,BIO 110,CHE 121,SOC 100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sz="2400" dirty="0" smtClean="0"/>
              <a:t>Learning Community Participation</a:t>
            </a:r>
          </a:p>
          <a:p>
            <a:pPr lvl="1"/>
            <a:r>
              <a:rPr lang="en-US" sz="2400" dirty="0" smtClean="0"/>
              <a:t>Higher retention and graduation</a:t>
            </a:r>
          </a:p>
          <a:p>
            <a:pPr lvl="1"/>
            <a:r>
              <a:rPr lang="en-US" sz="2400" dirty="0" smtClean="0"/>
              <a:t>Correlation has strengthened as time has gone on</a:t>
            </a:r>
          </a:p>
          <a:p>
            <a:pPr lvl="1">
              <a:buNone/>
            </a:pPr>
            <a:endParaRPr lang="en-US" sz="2400" dirty="0" smtClean="0"/>
          </a:p>
          <a:p>
            <a:pPr marL="971550" lvl="1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28600" y="914400"/>
          <a:ext cx="8382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Measuring Student Success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1143000"/>
          </a:xfrm>
        </p:spPr>
        <p:txBody>
          <a:bodyPr/>
          <a:lstStyle/>
          <a:p>
            <a:r>
              <a:rPr lang="en-US" sz="3600" dirty="0" smtClean="0"/>
              <a:t>College Student Inventory Factors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Study habits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willingness to make the sacrifices needed to achieve academic success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effort, rather than interest, in intellectual matters or the desire for a degree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Self-reported study times for first year students (SOS)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/>
              <a:t>0-5 hours	30%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/>
              <a:t>6-10		34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/>
              <a:t>11-20		28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/>
              <a:t>21-30		7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/>
              <a:t>31 or more	4</a:t>
            </a:r>
          </a:p>
          <a:p>
            <a:pPr lvl="2">
              <a:buFont typeface="Arial" pitchFamily="34" charset="0"/>
              <a:buChar char="•"/>
            </a:pPr>
            <a:endParaRPr lang="en-US" sz="1600" dirty="0" smtClean="0"/>
          </a:p>
          <a:p>
            <a:pPr lvl="2">
              <a:buNone/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1143000"/>
          </a:xfrm>
        </p:spPr>
        <p:txBody>
          <a:bodyPr/>
          <a:lstStyle/>
          <a:p>
            <a:r>
              <a:rPr lang="en-US" sz="3600" dirty="0" smtClean="0"/>
              <a:t>College Student Inventory Factors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848600" cy="4876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Desire to finish college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degree to which student values a college education, the satisfactions of college life, and the long-term benefits of graduation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students who possess a keen interest in persisting, regardless of their prior level of achievement</a:t>
            </a:r>
          </a:p>
          <a:p>
            <a:pPr lvl="1">
              <a:buFont typeface="Arial" pitchFamily="34" charset="0"/>
              <a:buChar char="•"/>
            </a:pP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Dropout proneness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overall inclination to drop out of school before finishing a degree.</a:t>
            </a:r>
          </a:p>
          <a:p>
            <a:pPr>
              <a:buNone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Opinion Survey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057400"/>
          <a:ext cx="7239000" cy="4490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00600"/>
                <a:gridCol w="1371600"/>
                <a:gridCol w="1066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Would you choose Cortland</a:t>
                      </a:r>
                      <a:r>
                        <a:rPr lang="en-US" sz="2400" baseline="0" dirty="0" smtClean="0"/>
                        <a:t> again?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75</a:t>
                      </a:r>
                      <a:endParaRPr lang="en-US" sz="2400" dirty="0"/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Plan to graduate from Cortland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Academic experience exceeded my expectations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Overall</a:t>
                      </a:r>
                      <a:r>
                        <a:rPr lang="en-US" sz="2400" baseline="0" dirty="0" smtClean="0"/>
                        <a:t> impression of quality of education? (high or very high)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General</a:t>
                      </a:r>
                      <a:r>
                        <a:rPr lang="en-US" sz="2400" baseline="0" dirty="0" smtClean="0"/>
                        <a:t> satisfaction with this college? (very or satisfied)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NSSE</a:t>
            </a:r>
            <a:br>
              <a:rPr lang="en-US" dirty="0" smtClean="0"/>
            </a:br>
            <a:r>
              <a:rPr lang="en-US" sz="3200" dirty="0" smtClean="0"/>
              <a:t>To what extent does SUNY Cortland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981200"/>
          <a:ext cx="7239000" cy="4211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05400"/>
                <a:gridCol w="1143000"/>
                <a:gridCol w="990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r>
                        <a:rPr lang="en-US" baseline="0" dirty="0" smtClean="0"/>
                        <a:t>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Senior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Provide support for academic success</a:t>
                      </a:r>
                      <a:r>
                        <a:rPr lang="en-US" sz="2400" baseline="0" dirty="0" smtClean="0"/>
                        <a:t> (NSSE) quite a bit or very much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80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73</a:t>
                      </a:r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Encourage</a:t>
                      </a:r>
                      <a:r>
                        <a:rPr lang="en-US" sz="2400" baseline="0" dirty="0" smtClean="0"/>
                        <a:t> contact among students from different backgrounds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Provide support to thrive socially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Emphasize</a:t>
                      </a:r>
                      <a:r>
                        <a:rPr lang="en-US" sz="2400" baseline="0" dirty="0" smtClean="0"/>
                        <a:t> spending significant time studying/academic work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Attend campus events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Overall experience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01000" cy="5105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Challenge of being on the mean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Understanding cohort patterns</a:t>
            </a:r>
          </a:p>
          <a:p>
            <a:pPr lvl="1"/>
            <a:r>
              <a:rPr lang="en-US" sz="1800" dirty="0" smtClean="0"/>
              <a:t>Men</a:t>
            </a:r>
          </a:p>
          <a:p>
            <a:pPr lvl="1"/>
            <a:r>
              <a:rPr lang="en-US" sz="1800" dirty="0" smtClean="0"/>
              <a:t>Black/African American students</a:t>
            </a:r>
          </a:p>
          <a:p>
            <a:pPr lvl="1"/>
            <a:r>
              <a:rPr lang="en-US" sz="1800" dirty="0" smtClean="0"/>
              <a:t>First generation students</a:t>
            </a:r>
          </a:p>
          <a:p>
            <a:pPr lvl="1"/>
            <a:r>
              <a:rPr lang="en-US" sz="1800" dirty="0" smtClean="0"/>
              <a:t>Lower motivation, engagement (CSI)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Student satisfaction positive across many areas</a:t>
            </a:r>
          </a:p>
          <a:p>
            <a:r>
              <a:rPr lang="en-US" sz="2400" dirty="0" smtClean="0"/>
              <a:t>Increase use of data to inform our decision making, planning and assessment</a:t>
            </a:r>
          </a:p>
          <a:p>
            <a:pPr lvl="1"/>
            <a:r>
              <a:rPr lang="en-US" sz="1800" dirty="0" smtClean="0"/>
              <a:t>IRA website</a:t>
            </a:r>
          </a:p>
          <a:p>
            <a:pPr lvl="1"/>
            <a:r>
              <a:rPr lang="en-US" sz="1800" dirty="0" smtClean="0"/>
              <a:t>Data warehouse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From data to information to knowledge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800" dirty="0" smtClean="0"/>
          </a:p>
          <a:p>
            <a:pPr lvl="1"/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Intentionality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Knowing our students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dirty="0" smtClean="0"/>
              <a:t>Campus priorities</a:t>
            </a:r>
          </a:p>
          <a:p>
            <a:endParaRPr lang="en-US" sz="1600" dirty="0" smtClean="0"/>
          </a:p>
          <a:p>
            <a:r>
              <a:rPr lang="en-US" dirty="0" smtClean="0"/>
              <a:t>Identifying student learning outcomes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01000" cy="114300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Outreach Based on Data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7391400" cy="40386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CSI</a:t>
            </a:r>
          </a:p>
          <a:p>
            <a:endParaRPr lang="en-US" sz="1400" dirty="0" smtClean="0">
              <a:latin typeface="Verdana" pitchFamily="34" charset="0"/>
            </a:endParaRPr>
          </a:p>
          <a:p>
            <a:r>
              <a:rPr lang="en-US" dirty="0" smtClean="0">
                <a:latin typeface="Verdana" pitchFamily="34" charset="0"/>
              </a:rPr>
              <a:t>Early Alert – behavioral factors</a:t>
            </a:r>
          </a:p>
          <a:p>
            <a:pPr lvl="1"/>
            <a:r>
              <a:rPr lang="en-US" dirty="0">
                <a:latin typeface="Verdana" pitchFamily="34" charset="0"/>
              </a:rPr>
              <a:t>COR/Course </a:t>
            </a:r>
            <a:r>
              <a:rPr lang="en-US" dirty="0" smtClean="0">
                <a:latin typeface="Verdana" pitchFamily="34" charset="0"/>
              </a:rPr>
              <a:t>grades</a:t>
            </a:r>
          </a:p>
          <a:p>
            <a:pPr lvl="1"/>
            <a:endParaRPr lang="en-US" sz="1400" dirty="0">
              <a:latin typeface="Verdana" pitchFamily="34" charset="0"/>
            </a:endParaRPr>
          </a:p>
          <a:p>
            <a:r>
              <a:rPr lang="en-US" dirty="0" smtClean="0">
                <a:latin typeface="Verdana" pitchFamily="34" charset="0"/>
              </a:rPr>
              <a:t>Academic Standing</a:t>
            </a:r>
          </a:p>
          <a:p>
            <a:pPr lvl="1"/>
            <a:r>
              <a:rPr lang="en-US" dirty="0" smtClean="0">
                <a:latin typeface="Verdana" pitchFamily="34" charset="0"/>
              </a:rPr>
              <a:t>Academic Alert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Beyond the First-Year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7848600" cy="40386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Outreach in 3</a:t>
            </a:r>
            <a:r>
              <a:rPr lang="en-US" baseline="30000" dirty="0" smtClean="0">
                <a:latin typeface="Verdana" pitchFamily="34" charset="0"/>
              </a:rPr>
              <a:t>rd</a:t>
            </a:r>
            <a:r>
              <a:rPr lang="en-US" dirty="0" smtClean="0">
                <a:latin typeface="Verdana" pitchFamily="34" charset="0"/>
              </a:rPr>
              <a:t>, 4</a:t>
            </a:r>
            <a:r>
              <a:rPr lang="en-US" baseline="30000" dirty="0" smtClean="0">
                <a:latin typeface="Verdana" pitchFamily="34" charset="0"/>
              </a:rPr>
              <a:t>th</a:t>
            </a:r>
            <a:r>
              <a:rPr lang="en-US" dirty="0" smtClean="0">
                <a:latin typeface="Verdana" pitchFamily="34" charset="0"/>
              </a:rPr>
              <a:t>, and 5</a:t>
            </a:r>
            <a:r>
              <a:rPr lang="en-US" baseline="30000" dirty="0" smtClean="0">
                <a:latin typeface="Verdana" pitchFamily="34" charset="0"/>
              </a:rPr>
              <a:t>th</a:t>
            </a:r>
            <a:r>
              <a:rPr lang="en-US" dirty="0" smtClean="0">
                <a:latin typeface="Verdana" pitchFamily="34" charset="0"/>
              </a:rPr>
              <a:t> semesters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Department based initiatives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Learning Communities</a:t>
            </a:r>
          </a:p>
          <a:p>
            <a:pPr lvl="1">
              <a:buNone/>
            </a:pPr>
            <a:endParaRPr lang="en-US" dirty="0" smtClean="0">
              <a:latin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COR </a:t>
            </a:r>
            <a:r>
              <a:rPr lang="en-US" dirty="0">
                <a:latin typeface="Verdana" pitchFamily="34" charset="0"/>
              </a:rPr>
              <a:t>129: Enhancing the Transfer Experience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SUNY Transfer Mobility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Graduation Initiatives 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905000"/>
            <a:ext cx="7010400" cy="40386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Major exploration and fit </a:t>
            </a:r>
          </a:p>
          <a:p>
            <a:endParaRPr lang="en-US" sz="1400" dirty="0" smtClean="0">
              <a:latin typeface="Verdana" pitchFamily="34" charset="0"/>
            </a:endParaRPr>
          </a:p>
          <a:p>
            <a:pPr eaLnBrk="1" hangingPunct="1"/>
            <a:r>
              <a:rPr lang="en-US" dirty="0" smtClean="0">
                <a:latin typeface="Verdana" pitchFamily="34" charset="0"/>
              </a:rPr>
              <a:t>4-year plans</a:t>
            </a:r>
          </a:p>
          <a:p>
            <a:pPr eaLnBrk="1" hangingPunct="1">
              <a:buNone/>
            </a:pPr>
            <a:endParaRPr lang="en-US" sz="1400" dirty="0" smtClean="0">
              <a:latin typeface="Verdana" pitchFamily="34" charset="0"/>
            </a:endParaRPr>
          </a:p>
          <a:p>
            <a:pPr eaLnBrk="1" hangingPunct="1"/>
            <a:r>
              <a:rPr lang="en-US" dirty="0" smtClean="0">
                <a:latin typeface="Verdana" pitchFamily="34" charset="0"/>
              </a:rPr>
              <a:t>Course planning and availability</a:t>
            </a:r>
          </a:p>
          <a:p>
            <a:pPr eaLnBrk="1" hangingPunct="1"/>
            <a:endParaRPr lang="en-US" sz="1400" dirty="0" smtClean="0">
              <a:latin typeface="Verdana" pitchFamily="34" charset="0"/>
            </a:endParaRPr>
          </a:p>
          <a:p>
            <a:pPr eaLnBrk="1" hangingPunct="1"/>
            <a:r>
              <a:rPr lang="en-US" dirty="0" err="1" smtClean="0">
                <a:latin typeface="Verdana" pitchFamily="34" charset="0"/>
              </a:rPr>
              <a:t>DegreeWorks</a:t>
            </a:r>
            <a:endParaRPr lang="en-US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Where Do We Go From Here 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419600"/>
          </a:xfrm>
        </p:spPr>
        <p:txBody>
          <a:bodyPr/>
          <a:lstStyle/>
          <a:p>
            <a:r>
              <a:rPr lang="en-US" sz="2800" dirty="0" smtClean="0">
                <a:latin typeface="Verdana" pitchFamily="34" charset="0"/>
              </a:rPr>
              <a:t>How do we find out more about our students?</a:t>
            </a:r>
          </a:p>
          <a:p>
            <a:endParaRPr lang="en-US" sz="1400" dirty="0" smtClean="0">
              <a:latin typeface="Verdana" pitchFamily="34" charset="0"/>
            </a:endParaRPr>
          </a:p>
          <a:p>
            <a:r>
              <a:rPr lang="en-US" sz="2800" dirty="0" smtClean="0">
                <a:latin typeface="Verdana" pitchFamily="34" charset="0"/>
              </a:rPr>
              <a:t>How do we engage individuals/cohorts?</a:t>
            </a:r>
          </a:p>
          <a:p>
            <a:endParaRPr lang="en-US" sz="1400" dirty="0" smtClean="0">
              <a:latin typeface="Verdana" pitchFamily="34" charset="0"/>
            </a:endParaRPr>
          </a:p>
          <a:p>
            <a:r>
              <a:rPr lang="en-US" sz="2800" dirty="0" smtClean="0">
                <a:latin typeface="Verdana" pitchFamily="34" charset="0"/>
              </a:rPr>
              <a:t>What are additional ways to measure student success?</a:t>
            </a:r>
          </a:p>
          <a:p>
            <a:pPr>
              <a:buNone/>
            </a:pPr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1600200"/>
          <a:ext cx="7391400" cy="4572001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55000" dir="5400000" sy="-100000" algn="bl" rotWithShape="0"/>
                </a:effectLst>
                <a:tableStyleId>{C083E6E3-FA7D-4D7B-A595-EF9225AFEA82}</a:tableStyleId>
              </a:tblPr>
              <a:tblGrid>
                <a:gridCol w="2418454"/>
                <a:gridCol w="4972946"/>
              </a:tblGrid>
              <a:tr h="123668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Enrollment Update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Mark </a:t>
                      </a:r>
                      <a:r>
                        <a:rPr lang="en-US" sz="2000" b="0" dirty="0" err="1" smtClean="0"/>
                        <a:t>Yacavone</a:t>
                      </a:r>
                      <a:endParaRPr lang="en-US" sz="2000" b="0" dirty="0" smtClean="0"/>
                    </a:p>
                    <a:p>
                      <a:r>
                        <a:rPr lang="en-US" sz="2000" b="0" dirty="0" smtClean="0"/>
                        <a:t>Assistant Vice President for Enrollment Management</a:t>
                      </a:r>
                      <a:endParaRPr lang="en-US" sz="2000" b="0" dirty="0"/>
                    </a:p>
                  </a:txBody>
                  <a:tcPr/>
                </a:tc>
              </a:tr>
              <a:tr h="123668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Retention</a:t>
                      </a:r>
                      <a:r>
                        <a:rPr lang="en-US" sz="2000" b="1" baseline="0" dirty="0" smtClean="0"/>
                        <a:t>, Graduation and Student Experience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Dr. Carol Van </a:t>
                      </a:r>
                      <a:r>
                        <a:rPr lang="en-US" sz="2000" dirty="0" err="1" smtClean="0"/>
                        <a:t>Der</a:t>
                      </a:r>
                      <a:r>
                        <a:rPr lang="en-US" sz="2000" dirty="0" smtClean="0"/>
                        <a:t> Karr</a:t>
                      </a:r>
                    </a:p>
                    <a:p>
                      <a:r>
                        <a:rPr lang="en-US" sz="2000" dirty="0" smtClean="0"/>
                        <a:t>Associate Provost for Academic Affairs</a:t>
                      </a:r>
                      <a:endParaRPr lang="en-US" sz="2000" dirty="0"/>
                    </a:p>
                  </a:txBody>
                  <a:tcPr/>
                </a:tc>
              </a:tr>
              <a:tr h="86193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Intentional</a:t>
                      </a:r>
                      <a:r>
                        <a:rPr lang="en-US" sz="2000" b="1" baseline="0" dirty="0" smtClean="0"/>
                        <a:t> Practices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Abby Thomas</a:t>
                      </a:r>
                    </a:p>
                    <a:p>
                      <a:r>
                        <a:rPr lang="en-US" sz="2000" dirty="0" smtClean="0"/>
                        <a:t>Director of Advisement and Transition</a:t>
                      </a:r>
                      <a:endParaRPr lang="en-US" sz="2000" dirty="0"/>
                    </a:p>
                  </a:txBody>
                  <a:tcPr/>
                </a:tc>
              </a:tr>
              <a:tr h="123668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Student Learning Outcomes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Dr.</a:t>
                      </a:r>
                      <a:r>
                        <a:rPr lang="en-US" sz="2000" baseline="0" dirty="0" smtClean="0"/>
                        <a:t> John Foley</a:t>
                      </a:r>
                    </a:p>
                    <a:p>
                      <a:r>
                        <a:rPr lang="en-US" sz="2000" baseline="0" dirty="0" smtClean="0"/>
                        <a:t>Physical Education </a:t>
                      </a:r>
                    </a:p>
                    <a:p>
                      <a:r>
                        <a:rPr lang="en-US" sz="2000" baseline="0" dirty="0" smtClean="0"/>
                        <a:t>College Assessment Committee Co-Chair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838200"/>
            <a:ext cx="4038600" cy="1752600"/>
          </a:xfrm>
        </p:spPr>
        <p:txBody>
          <a:bodyPr/>
          <a:lstStyle/>
          <a:p>
            <a:r>
              <a:rPr lang="en-US" sz="4400" dirty="0" smtClean="0">
                <a:latin typeface="Verdana" pitchFamily="34" charset="0"/>
                <a:cs typeface="Verdana" pitchFamily="34" charset="0"/>
              </a:rPr>
              <a:t>John Foley</a:t>
            </a:r>
          </a:p>
          <a:p>
            <a:endParaRPr lang="en-US" sz="4400" dirty="0" smtClean="0">
              <a:latin typeface="Verdana" pitchFamily="34" charset="0"/>
              <a:cs typeface="Verdana" pitchFamily="34" charset="0"/>
            </a:endParaRPr>
          </a:p>
          <a:p>
            <a:endParaRPr lang="en-US" sz="4400" dirty="0" smtClean="0">
              <a:latin typeface="Verdana" pitchFamily="34" charset="0"/>
              <a:cs typeface="Verdana" pitchFamily="34" charset="0"/>
            </a:endParaRPr>
          </a:p>
          <a:p>
            <a:endParaRPr lang="en-US" sz="4400" dirty="0" smtClean="0">
              <a:latin typeface="Verdana" pitchFamily="34" charset="0"/>
              <a:cs typeface="Verdana" pitchFamily="34" charset="0"/>
            </a:endParaRPr>
          </a:p>
          <a:p>
            <a:r>
              <a:rPr lang="en-US" sz="4400" dirty="0" smtClean="0">
                <a:latin typeface="Verdana" pitchFamily="34" charset="0"/>
                <a:cs typeface="Verdana" pitchFamily="34" charset="0"/>
              </a:rPr>
              <a:t>Measurement of </a:t>
            </a:r>
            <a:r>
              <a:rPr lang="en-US" sz="4400" dirty="0" smtClean="0"/>
              <a:t>Student Learning Outcomes</a:t>
            </a:r>
            <a:endParaRPr lang="en-US" sz="4400" dirty="0" smtClean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Reverse of 1864 Two Ce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6764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629933">
            <a:off x="1609725" y="2552700"/>
            <a:ext cx="418306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Trustworthiness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31623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Wide Latin" pitchFamily="18" charset="0"/>
              </a:rPr>
              <a:t>Biased</a:t>
            </a:r>
          </a:p>
        </p:txBody>
      </p:sp>
      <p:sp>
        <p:nvSpPr>
          <p:cNvPr id="6" name="TextBox 5"/>
          <p:cNvSpPr txBox="1"/>
          <p:nvPr/>
        </p:nvSpPr>
        <p:spPr>
          <a:xfrm rot="3091230">
            <a:off x="6234906" y="818357"/>
            <a:ext cx="2579687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Bernard MT Condensed" pitchFamily="18" charset="0"/>
              </a:rPr>
              <a:t>Validity </a:t>
            </a:r>
          </a:p>
        </p:txBody>
      </p:sp>
      <p:sp>
        <p:nvSpPr>
          <p:cNvPr id="7" name="TextBox 6"/>
          <p:cNvSpPr txBox="1"/>
          <p:nvPr/>
        </p:nvSpPr>
        <p:spPr>
          <a:xfrm rot="20274213">
            <a:off x="3013075" y="646113"/>
            <a:ext cx="361791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Reliability 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1324769" y="2848769"/>
            <a:ext cx="406241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chemeClr val="bg2">
                    <a:lumMod val="50000"/>
                  </a:schemeClr>
                </a:solidFill>
                <a:latin typeface="Juice ITC" pitchFamily="82" charset="0"/>
              </a:rPr>
              <a:t>Factor Analysis </a:t>
            </a:r>
          </a:p>
        </p:txBody>
      </p:sp>
      <p:sp>
        <p:nvSpPr>
          <p:cNvPr id="1032" name="TextBox 8"/>
          <p:cNvSpPr txBox="1">
            <a:spLocks noChangeArrowheads="1"/>
          </p:cNvSpPr>
          <p:nvPr/>
        </p:nvSpPr>
        <p:spPr bwMode="auto">
          <a:xfrm rot="-1292903">
            <a:off x="5561013" y="927100"/>
            <a:ext cx="27305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latin typeface="Lucida Calligraphy" pitchFamily="66" charset="0"/>
              </a:rPr>
              <a:t>Rubric</a:t>
            </a:r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533400" y="5638800"/>
            <a:ext cx="8367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C000"/>
                </a:solidFill>
                <a:latin typeface="Showcard Gothic" pitchFamily="82" charset="0"/>
              </a:rPr>
              <a:t>Objective test vs. Subjective test</a:t>
            </a:r>
          </a:p>
        </p:txBody>
      </p:sp>
      <p:sp>
        <p:nvSpPr>
          <p:cNvPr id="1034" name="TextBox 10"/>
          <p:cNvSpPr txBox="1">
            <a:spLocks noChangeArrowheads="1"/>
          </p:cNvSpPr>
          <p:nvPr/>
        </p:nvSpPr>
        <p:spPr bwMode="auto">
          <a:xfrm rot="-957644">
            <a:off x="3930650" y="4243388"/>
            <a:ext cx="49545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i="1">
                <a:solidFill>
                  <a:srgbClr val="0070C0"/>
                </a:solidFill>
                <a:latin typeface="Broadway" pitchFamily="82" charset="0"/>
              </a:rPr>
              <a:t>Evaluation </a:t>
            </a:r>
          </a:p>
        </p:txBody>
      </p:sp>
      <p:sp>
        <p:nvSpPr>
          <p:cNvPr id="10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321175" y="2362200"/>
          <a:ext cx="46894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Equation" r:id="rId4" imgW="2921000" imgH="533400" progId="Equation.3">
                  <p:embed/>
                </p:oleObj>
              </mc:Choice>
              <mc:Fallback>
                <p:oleObj name="Equation" r:id="rId4" imgW="2921000" imgH="533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2362200"/>
                        <a:ext cx="46894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6" name="Picture 6" descr=" \rho = 1- {\frac {6 \sum d_i^2}{n(n^2 - 1)}}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56124">
            <a:off x="1125538" y="4903788"/>
            <a:ext cx="19653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8" descr="z = {x- \mu \over \sigma}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165489">
            <a:off x="1335087" y="2555876"/>
            <a:ext cx="1273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133600" y="3962400"/>
            <a:ext cx="22018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Construct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eorgia" pitchFamily="18" charset="0"/>
                <a:cs typeface="Georgia" pitchFamily="18" charset="0"/>
              </a:rPr>
              <a:t>Middle States Report: </a:t>
            </a:r>
            <a:br>
              <a:rPr lang="en-US" smtClean="0">
                <a:latin typeface="Georgia" pitchFamily="18" charset="0"/>
                <a:cs typeface="Georgia" pitchFamily="18" charset="0"/>
              </a:rPr>
            </a:br>
            <a:endParaRPr lang="en-US" smtClean="0">
              <a:latin typeface="Georgia" pitchFamily="18" charset="0"/>
              <a:cs typeface="Georgia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latin typeface="Verdana" pitchFamily="34" charset="0"/>
                <a:cs typeface="Verdana" pitchFamily="34" charset="0"/>
              </a:rPr>
              <a:t>	“further development of </a:t>
            </a:r>
            <a:r>
              <a:rPr lang="en-US" u="sng" smtClean="0">
                <a:latin typeface="Verdana" pitchFamily="34" charset="0"/>
                <a:cs typeface="Verdana" pitchFamily="34" charset="0"/>
              </a:rPr>
              <a:t>measurable learning goa</a:t>
            </a:r>
            <a:r>
              <a:rPr lang="en-US" smtClean="0">
                <a:latin typeface="Verdana" pitchFamily="34" charset="0"/>
                <a:cs typeface="Verdana" pitchFamily="34" charset="0"/>
              </a:rPr>
              <a:t>ls at the program and </a:t>
            </a:r>
            <a:r>
              <a:rPr lang="en-US" u="sng" smtClean="0">
                <a:latin typeface="Verdana" pitchFamily="34" charset="0"/>
                <a:cs typeface="Verdana" pitchFamily="34" charset="0"/>
              </a:rPr>
              <a:t>course levels </a:t>
            </a:r>
            <a:r>
              <a:rPr lang="en-US" smtClean="0">
                <a:latin typeface="Verdana" pitchFamily="34" charset="0"/>
                <a:cs typeface="Verdana" pitchFamily="34" charset="0"/>
              </a:rPr>
              <a:t>for all academic programs”</a:t>
            </a:r>
          </a:p>
          <a:p>
            <a:endParaRPr lang="en-US" smtClean="0"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  <a:cs typeface="Georgia" pitchFamily="18" charset="0"/>
              </a:rPr>
              <a:t>Fairness  =</a:t>
            </a:r>
            <a:br>
              <a:rPr lang="en-US" dirty="0" smtClean="0">
                <a:latin typeface="Georgia" pitchFamily="18" charset="0"/>
                <a:cs typeface="Georgia" pitchFamily="18" charset="0"/>
              </a:rPr>
            </a:br>
            <a:r>
              <a:rPr lang="en-US" dirty="0" smtClean="0">
                <a:latin typeface="Georgia" pitchFamily="18" charset="0"/>
                <a:cs typeface="Georgia" pitchFamily="18" charset="0"/>
              </a:rPr>
              <a:t>clarity of expectations</a:t>
            </a:r>
          </a:p>
        </p:txBody>
      </p:sp>
      <p:pic>
        <p:nvPicPr>
          <p:cNvPr id="7172" name="Picture 4" descr="C:\Users\FoleyJ\AppData\Local\Microsoft\Windows\Temporary Internet Files\Content.IE5\RVIWSE11\MP90042296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133600"/>
            <a:ext cx="49530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010400" cy="4495800"/>
          </a:xfrm>
        </p:spPr>
        <p:txBody>
          <a:bodyPr/>
          <a:lstStyle/>
          <a:p>
            <a:r>
              <a:rPr lang="en-US" dirty="0" smtClean="0"/>
              <a:t>Are they measurable?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Are they on the syllabus?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Are they conveyed to the student as important?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Are they connected to grading?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6629400" cy="3124200"/>
          </a:xfrm>
          <a:ln>
            <a:solidFill>
              <a:schemeClr val="tx1"/>
            </a:solidFill>
          </a:ln>
        </p:spPr>
        <p:txBody>
          <a:bodyPr/>
          <a:lstStyle/>
          <a:p>
            <a:pPr lvl="1">
              <a:buNone/>
            </a:pPr>
            <a:r>
              <a:rPr lang="en-US" sz="1400" b="1" u="sng" dirty="0" smtClean="0"/>
              <a:t>Rubric</a:t>
            </a:r>
          </a:p>
          <a:p>
            <a:pPr lvl="1"/>
            <a:r>
              <a:rPr lang="en-US" sz="1400" b="1" dirty="0" smtClean="0"/>
              <a:t>Exemplary: </a:t>
            </a:r>
            <a:r>
              <a:rPr lang="en-US" sz="1400" dirty="0" smtClean="0"/>
              <a:t>Foley finished under 10 minutes, stayed on topic, correctly pronounced every word and did not use an expletive.</a:t>
            </a:r>
          </a:p>
          <a:p>
            <a:pPr lvl="1"/>
            <a:r>
              <a:rPr lang="en-US" sz="1400" b="1" dirty="0" smtClean="0"/>
              <a:t>Target: </a:t>
            </a:r>
            <a:r>
              <a:rPr lang="en-US" sz="1400" dirty="0" smtClean="0"/>
              <a:t>Foley finished at 10 minutes, stayed on topic, correctly pronounced almost every word and did not use an expletive.</a:t>
            </a:r>
          </a:p>
          <a:p>
            <a:pPr lvl="1"/>
            <a:r>
              <a:rPr lang="en-US" sz="1400" b="1" dirty="0" smtClean="0"/>
              <a:t>Acceptable: </a:t>
            </a:r>
            <a:r>
              <a:rPr lang="en-US" sz="1400" dirty="0" smtClean="0"/>
              <a:t>Foley finished a little over 10 minutes, or drifted off topic, correctly pronounced most words and may have used an expletive.</a:t>
            </a:r>
          </a:p>
          <a:p>
            <a:pPr lvl="1"/>
            <a:r>
              <a:rPr lang="en-US" sz="1400" b="1" dirty="0" smtClean="0"/>
              <a:t>Unacceptable: </a:t>
            </a:r>
            <a:r>
              <a:rPr lang="en-US" sz="1400" dirty="0" smtClean="0"/>
              <a:t>Foley finished well over 10 minutes, drifted off topic, and correctly pronounced the many expletives he used.</a:t>
            </a:r>
          </a:p>
        </p:txBody>
      </p:sp>
      <p:pic>
        <p:nvPicPr>
          <p:cNvPr id="36866" name="Picture 2" descr="C:\Users\foleyj\AppData\Local\Microsoft\Windows\Temporary Internet Files\Content.IE5\FTGCLSAI\MC90044874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800600"/>
            <a:ext cx="2130425" cy="1420283"/>
          </a:xfrm>
          <a:prstGeom prst="rect">
            <a:avLst/>
          </a:prstGeom>
          <a:noFill/>
        </p:spPr>
      </p:pic>
      <p:pic>
        <p:nvPicPr>
          <p:cNvPr id="36868" name="Picture 4" descr="http://upload.wikimedia.org/wikipedia/en/b/bf/Bluebo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267200"/>
            <a:ext cx="1733550" cy="2105026"/>
          </a:xfrm>
          <a:prstGeom prst="rect">
            <a:avLst/>
          </a:prstGeom>
          <a:noFill/>
        </p:spPr>
      </p:pic>
      <p:pic>
        <p:nvPicPr>
          <p:cNvPr id="36869" name="Picture 5" descr="C:\Users\foleyj\AppData\Local\Microsoft\Windows\Temporary Internet Files\Content.IE5\GX8E3T4S\MP900431275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029200"/>
            <a:ext cx="2285106" cy="1522809"/>
          </a:xfrm>
          <a:prstGeom prst="rect">
            <a:avLst/>
          </a:prstGeom>
          <a:noFill/>
        </p:spPr>
      </p:pic>
      <p:pic>
        <p:nvPicPr>
          <p:cNvPr id="36870" name="Picture 6" descr="C:\Users\foleyj\AppData\Local\Microsoft\Windows\Temporary Internet Files\Content.IE5\WRTO3PHV\MC900292116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057400"/>
            <a:ext cx="1840724" cy="157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atin typeface="Georgia" pitchFamily="18" charset="0"/>
              <a:cs typeface="Georgia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1676400"/>
            <a:ext cx="1905000" cy="1066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</a:rPr>
              <a:t>Teach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0" y="3276600"/>
            <a:ext cx="1905000" cy="1066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</a:rPr>
              <a:t>Learn</a:t>
            </a:r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400" y="4876800"/>
            <a:ext cx="1905000" cy="1066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</a:rPr>
              <a:t>Assess</a:t>
            </a:r>
          </a:p>
        </p:txBody>
      </p:sp>
      <p:sp>
        <p:nvSpPr>
          <p:cNvPr id="12" name="Bent Arrow 11"/>
          <p:cNvSpPr/>
          <p:nvPr/>
        </p:nvSpPr>
        <p:spPr>
          <a:xfrm rot="5400000">
            <a:off x="6046788" y="2182812"/>
            <a:ext cx="814388" cy="868363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10800000">
            <a:off x="6043613" y="4648200"/>
            <a:ext cx="814387" cy="868363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6400" y="3276600"/>
            <a:ext cx="1905000" cy="1066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</a:rPr>
              <a:t>Evaluate</a:t>
            </a:r>
          </a:p>
        </p:txBody>
      </p:sp>
      <p:sp>
        <p:nvSpPr>
          <p:cNvPr id="17" name="Bent Arrow 16"/>
          <p:cNvSpPr/>
          <p:nvPr/>
        </p:nvSpPr>
        <p:spPr>
          <a:xfrm>
            <a:off x="2233613" y="2133600"/>
            <a:ext cx="814387" cy="868363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rot="16200000">
            <a:off x="2160588" y="4621212"/>
            <a:ext cx="814388" cy="868363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76400" y="1752600"/>
            <a:ext cx="1828800" cy="1447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  <a:cs typeface="Georgia" pitchFamily="18" charset="0"/>
              </a:rPr>
              <a:t>Assessment Committee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8153400" cy="4525963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  <a:cs typeface="Verdana" pitchFamily="34" charset="0"/>
              </a:rPr>
              <a:t>Will try to focus on student learning outcomes for the next two years</a:t>
            </a:r>
          </a:p>
          <a:p>
            <a:pPr lvl="1"/>
            <a:r>
              <a:rPr lang="en-US" dirty="0" smtClean="0">
                <a:latin typeface="Verdana" pitchFamily="34" charset="0"/>
                <a:cs typeface="Verdana" pitchFamily="34" charset="0"/>
              </a:rPr>
              <a:t>Grants</a:t>
            </a:r>
          </a:p>
          <a:p>
            <a:pPr lvl="1"/>
            <a:r>
              <a:rPr lang="en-US" dirty="0" smtClean="0">
                <a:latin typeface="Verdana" pitchFamily="34" charset="0"/>
                <a:cs typeface="Verdana" pitchFamily="34" charset="0"/>
              </a:rPr>
              <a:t>Seminars</a:t>
            </a:r>
          </a:p>
          <a:p>
            <a:pPr lvl="1"/>
            <a:endParaRPr lang="en-US" dirty="0" smtClean="0">
              <a:latin typeface="Verdana" pitchFamily="34" charset="0"/>
              <a:cs typeface="Verdan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3781425"/>
            <a:ext cx="3962400" cy="3076575"/>
            <a:chOff x="0" y="3781425"/>
            <a:chExt cx="3962783" cy="3076575"/>
          </a:xfrm>
        </p:grpSpPr>
        <p:pic>
          <p:nvPicPr>
            <p:cNvPr id="819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781425"/>
              <a:ext cx="3962783" cy="307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lum bright="12000" contrast="-8000"/>
            </a:blip>
            <a:srcRect/>
            <a:stretch>
              <a:fillRect/>
            </a:stretch>
          </p:blipFill>
          <p:spPr bwMode="auto">
            <a:xfrm rot="1794456">
              <a:off x="1657545" y="4050478"/>
              <a:ext cx="868165" cy="10082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5400" dirty="0" smtClean="0">
                <a:latin typeface="+mj-lt"/>
              </a:rPr>
              <a:t>Thank you</a:t>
            </a:r>
            <a:endParaRPr lang="en-US" sz="54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Georgia" pitchFamily="-111" charset="0"/>
                <a:cs typeface="Georgia" pitchFamily="-111" charset="0"/>
              </a:rPr>
              <a:t>NYS Public by Race/Ethnicity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381000" y="6324600"/>
            <a:ext cx="358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Knocking at the College Door</a:t>
            </a:r>
          </a:p>
          <a:p>
            <a:r>
              <a:rPr lang="en-US" sz="800"/>
              <a:t>Western Interstate Commission for Higher Education 12/2012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1752600"/>
          <a:ext cx="8686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2012 Freshman Class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600200"/>
          <a:ext cx="8001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eorgia" pitchFamily="-111" charset="0"/>
                <a:cs typeface="Georgia" pitchFamily="-111" charset="0"/>
              </a:rPr>
              <a:t>Fall Freshman Admissions</a:t>
            </a:r>
          </a:p>
        </p:txBody>
      </p:sp>
      <p:graphicFrame>
        <p:nvGraphicFramePr>
          <p:cNvPr id="8195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574800"/>
          <a:ext cx="7618413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Worksheet" r:id="rId4" imgW="7772490" imgH="4638740" progId="Excel.Sheet.8">
                  <p:embed/>
                </p:oleObj>
              </mc:Choice>
              <mc:Fallback>
                <p:oleObj name="Worksheet" r:id="rId4" imgW="7772490" imgH="4638740" progId="Excel.Sheet.8">
                  <p:embed/>
                  <p:pic>
                    <p:nvPicPr>
                      <p:cNvPr id="0" name="Object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574800"/>
                        <a:ext cx="7618413" cy="454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-111" charset="0"/>
                <a:cs typeface="Georgia" pitchFamily="-111" charset="0"/>
              </a:rPr>
              <a:t>Fall Transfer Admissions </a:t>
            </a:r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</p:nvPr>
        </p:nvGraphicFramePr>
        <p:xfrm>
          <a:off x="868363" y="1701800"/>
          <a:ext cx="7697787" cy="458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Worksheet" r:id="rId4" imgW="7772490" imgH="4628986" progId="Excel.Sheet.8">
                  <p:embed/>
                </p:oleObj>
              </mc:Choice>
              <mc:Fallback>
                <p:oleObj name="Worksheet" r:id="rId4" imgW="7772490" imgH="4628986" progId="Excel.Sheet.8">
                  <p:embed/>
                  <p:pic>
                    <p:nvPicPr>
                      <p:cNvPr id="0" name="Object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701800"/>
                        <a:ext cx="7697787" cy="458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-111" charset="0"/>
                <a:cs typeface="Georgia" pitchFamily="-111" charset="0"/>
              </a:rPr>
              <a:t>Freshman Selectivity %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828800"/>
          <a:ext cx="8382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eorgia" pitchFamily="-111" charset="0"/>
                <a:cs typeface="Georgia" pitchFamily="-111" charset="0"/>
              </a:rPr>
              <a:t>Enrollment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</p:nvPr>
        </p:nvGraphicFramePr>
        <p:xfrm>
          <a:off x="279400" y="1981200"/>
          <a:ext cx="8864600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r:id="rId4" imgW="8864352" imgH="4371211" progId="Excel.Sheet.8">
                  <p:embed/>
                </p:oleObj>
              </mc:Choice>
              <mc:Fallback>
                <p:oleObj r:id="rId4" imgW="8864352" imgH="4371211" progId="Excel.Sheet.8">
                  <p:embed/>
                  <p:pic>
                    <p:nvPicPr>
                      <p:cNvPr id="0" name="Picture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1981200"/>
                        <a:ext cx="8864600" cy="436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 Presentation">
      <a:majorFont>
        <a:latin typeface="AmericanaT Bold"/>
        <a:ea typeface="ＭＳ Ｐゴシック"/>
        <a:cs typeface="ＭＳ Ｐゴシック"/>
      </a:majorFont>
      <a:minorFont>
        <a:latin typeface="Agenda-Regular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6297</TotalTime>
  <Words>855</Words>
  <Application>Microsoft Office PowerPoint</Application>
  <PresentationFormat>On-screen Show (4:3)</PresentationFormat>
  <Paragraphs>244</Paragraphs>
  <Slides>38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3_Blank Presentation</vt:lpstr>
      <vt:lpstr>Worksheet</vt:lpstr>
      <vt:lpstr>Microsoft Excel 97-2003 Worksheet</vt:lpstr>
      <vt:lpstr>Equation</vt:lpstr>
      <vt:lpstr>  Understanding Our Students: Enrollment, Retention  and Student Success </vt:lpstr>
      <vt:lpstr>Measuring Student Success</vt:lpstr>
      <vt:lpstr>Agenda</vt:lpstr>
      <vt:lpstr>NYS Public by Race/Ethnicity</vt:lpstr>
      <vt:lpstr>Fall 2012 Freshman Class</vt:lpstr>
      <vt:lpstr>Fall Freshman Admissions</vt:lpstr>
      <vt:lpstr>Fall Transfer Admissions </vt:lpstr>
      <vt:lpstr>Freshman Selectivity %</vt:lpstr>
      <vt:lpstr>Enrollment</vt:lpstr>
      <vt:lpstr>Academic Department Data</vt:lpstr>
      <vt:lpstr>Retention, Completion and the Student Experience</vt:lpstr>
      <vt:lpstr>3rd Semester Retention Snapshot</vt:lpstr>
      <vt:lpstr>3rd Semester Retention Race/Ethnicity</vt:lpstr>
      <vt:lpstr>PowerPoint Presentation</vt:lpstr>
      <vt:lpstr>PowerPoint Presentation</vt:lpstr>
      <vt:lpstr>Degree Completion Race/Ethnicity</vt:lpstr>
      <vt:lpstr>Degree Completion by Gender</vt:lpstr>
      <vt:lpstr>Transfer Time to Degree  Mean Years for 2011-12 Graduates</vt:lpstr>
      <vt:lpstr>First Year Experiences and Persistence</vt:lpstr>
      <vt:lpstr>College Student Inventory Factors</vt:lpstr>
      <vt:lpstr>College Student Inventory Factors</vt:lpstr>
      <vt:lpstr>Student Opinion Survey</vt:lpstr>
      <vt:lpstr>NSSE To what extent does SUNY Cortland </vt:lpstr>
      <vt:lpstr>Considerations</vt:lpstr>
      <vt:lpstr>Intentionality </vt:lpstr>
      <vt:lpstr>Outreach Based on Data</vt:lpstr>
      <vt:lpstr>Beyond the First-Year</vt:lpstr>
      <vt:lpstr>Graduation Initiatives </vt:lpstr>
      <vt:lpstr>Where Do We Go From Here </vt:lpstr>
      <vt:lpstr>PowerPoint Presentation</vt:lpstr>
      <vt:lpstr>PowerPoint Presentation</vt:lpstr>
      <vt:lpstr>Middle States Report:  </vt:lpstr>
      <vt:lpstr>Fairness  = clarity of expectations</vt:lpstr>
      <vt:lpstr>Learning outcomes</vt:lpstr>
      <vt:lpstr>Measuring  outcomes</vt:lpstr>
      <vt:lpstr>PowerPoint Presentation</vt:lpstr>
      <vt:lpstr>Assessment Committee</vt:lpstr>
      <vt:lpstr>Thank you</vt:lpstr>
    </vt:vector>
  </TitlesOfParts>
  <Company>SUNY Cortland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SUNY Cortland</dc:creator>
  <cp:lastModifiedBy>SUNY Cortland</cp:lastModifiedBy>
  <cp:revision>607</cp:revision>
  <dcterms:created xsi:type="dcterms:W3CDTF">2008-04-15T19:07:33Z</dcterms:created>
  <dcterms:modified xsi:type="dcterms:W3CDTF">2013-09-16T19:59:13Z</dcterms:modified>
</cp:coreProperties>
</file>