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6" r:id="rId3"/>
    <p:sldId id="258" r:id="rId4"/>
    <p:sldId id="293" r:id="rId5"/>
    <p:sldId id="259" r:id="rId6"/>
    <p:sldId id="288" r:id="rId7"/>
    <p:sldId id="271" r:id="rId8"/>
    <p:sldId id="294" r:id="rId9"/>
    <p:sldId id="295" r:id="rId10"/>
    <p:sldId id="296" r:id="rId11"/>
    <p:sldId id="297" r:id="rId12"/>
    <p:sldId id="298" r:id="rId13"/>
    <p:sldId id="299" r:id="rId14"/>
    <p:sldId id="300" r:id="rId15"/>
    <p:sldId id="301" r:id="rId16"/>
    <p:sldId id="302" r:id="rId17"/>
    <p:sldId id="303" r:id="rId18"/>
    <p:sldId id="283" r:id="rId19"/>
    <p:sldId id="285" r:id="rId20"/>
    <p:sldId id="286" r:id="rId21"/>
    <p:sldId id="289" r:id="rId22"/>
    <p:sldId id="290"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53" autoAdjust="0"/>
  </p:normalViewPr>
  <p:slideViewPr>
    <p:cSldViewPr>
      <p:cViewPr>
        <p:scale>
          <a:sx n="100" d="100"/>
          <a:sy n="100" d="100"/>
        </p:scale>
        <p:origin x="-2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36957-B960-4763-98A3-C4A4BCBE00BE}" type="datetimeFigureOut">
              <a:rPr lang="en-US" smtClean="0"/>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BCEBF-FAF0-447D-A40C-8C5303B7D6D1}" type="slidenum">
              <a:rPr lang="en-US" smtClean="0"/>
              <a:pPr/>
              <a:t>‹#›</a:t>
            </a:fld>
            <a:endParaRPr lang="en-US"/>
          </a:p>
        </p:txBody>
      </p:sp>
    </p:spTree>
    <p:extLst>
      <p:ext uri="{BB962C8B-B14F-4D97-AF65-F5344CB8AC3E}">
        <p14:creationId xmlns:p14="http://schemas.microsoft.com/office/powerpoint/2010/main" val="359202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Members Present:  D. Kilpatrick; L. </a:t>
            </a:r>
            <a:r>
              <a:rPr lang="en-US" dirty="0" err="1" smtClean="0"/>
              <a:t>Czirr;K</a:t>
            </a:r>
            <a:r>
              <a:rPr lang="en-US" dirty="0" smtClean="0"/>
              <a:t>. Mack; W. Buxton; C. </a:t>
            </a:r>
            <a:r>
              <a:rPr lang="en-US" dirty="0" err="1" smtClean="0"/>
              <a:t>Moriarity</a:t>
            </a:r>
            <a:r>
              <a:rPr lang="en-US" dirty="0" smtClean="0"/>
              <a:t>; K. Rombach; R. Casella; I. </a:t>
            </a:r>
            <a:r>
              <a:rPr lang="en-US" dirty="0" err="1" smtClean="0"/>
              <a:t>Jubran</a:t>
            </a:r>
            <a:r>
              <a:rPr lang="en-US" dirty="0" smtClean="0"/>
              <a:t>; L. Scott-Mack; J. Johns; E. </a:t>
            </a:r>
            <a:r>
              <a:rPr lang="en-US" dirty="0" err="1" smtClean="0"/>
              <a:t>Gravani</a:t>
            </a:r>
            <a:r>
              <a:rPr lang="en-US" dirty="0" smtClean="0"/>
              <a:t>; A. Thomas; D. Videto, J. O’Callaghan; S. Chemsak; M. </a:t>
            </a:r>
            <a:r>
              <a:rPr lang="en-US" dirty="0" err="1" smtClean="0"/>
              <a:t>Voltura</a:t>
            </a:r>
            <a:r>
              <a:rPr lang="en-US" dirty="0" smtClean="0"/>
              <a:t>; R. </a:t>
            </a:r>
            <a:r>
              <a:rPr lang="en-US" dirty="0" err="1" smtClean="0"/>
              <a:t>Janke</a:t>
            </a:r>
            <a:r>
              <a:rPr lang="en-US" dirty="0" smtClean="0"/>
              <a:t>; J. Cottone;</a:t>
            </a:r>
            <a:r>
              <a:rPr lang="en-US" baseline="0" dirty="0" smtClean="0"/>
              <a:t> B. Mattingly; A. </a:t>
            </a:r>
            <a:r>
              <a:rPr lang="en-US" baseline="0" dirty="0" err="1" smtClean="0"/>
              <a:t>Lachance</a:t>
            </a:r>
            <a:r>
              <a:rPr lang="en-US" baseline="0" dirty="0" smtClean="0"/>
              <a:t>; D. Farnsworth; A. </a:t>
            </a:r>
            <a:r>
              <a:rPr lang="en-US" baseline="0" dirty="0" err="1" smtClean="0"/>
              <a:t>Schutt</a:t>
            </a:r>
            <a:r>
              <a:rPr lang="en-US" baseline="0" dirty="0" smtClean="0"/>
              <a:t>; G. Peterson; R. Grantham; B. Klein; J. Mosher, C. </a:t>
            </a:r>
            <a:r>
              <a:rPr lang="en-US" baseline="0" smtClean="0"/>
              <a:t>Widdall</a:t>
            </a:r>
            <a:endParaRPr lang="en-US" dirty="0"/>
          </a:p>
        </p:txBody>
      </p:sp>
      <p:sp>
        <p:nvSpPr>
          <p:cNvPr id="4" name="Slide Number Placeholder 3"/>
          <p:cNvSpPr>
            <a:spLocks noGrp="1"/>
          </p:cNvSpPr>
          <p:nvPr>
            <p:ph type="sldNum" sz="quarter" idx="10"/>
          </p:nvPr>
        </p:nvSpPr>
        <p:spPr/>
        <p:txBody>
          <a:bodyPr/>
          <a:lstStyle/>
          <a:p>
            <a:fld id="{61DBCEBF-FAF0-447D-A40C-8C5303B7D6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Lachance</a:t>
            </a:r>
            <a:r>
              <a:rPr lang="en-US" dirty="0" smtClean="0"/>
              <a:t> presented her rationale for moving to make the required Teacher Education</a:t>
            </a:r>
            <a:r>
              <a:rPr lang="en-US" baseline="0" dirty="0" smtClean="0"/>
              <a:t> Workshops a pre-requisite for student teaching and opened the floor to discussion of the issue.  The general consensus was that this was the preferred method to ensure that the candidates from all programs have completed this requirement.  Dr. O’Callaghan indicated that he believed that this was already a requirement in the student teaching handbook.  It was also decided that if we agree to making this a requirement across the board there will be no requirement for us to put this before the college curriculum </a:t>
            </a:r>
            <a:r>
              <a:rPr lang="en-US" baseline="0" dirty="0" err="1" smtClean="0"/>
              <a:t>committtee</a:t>
            </a:r>
            <a:r>
              <a:rPr lang="en-US" baseline="0" dirty="0" smtClean="0"/>
              <a:t>. </a:t>
            </a:r>
          </a:p>
          <a:p>
            <a:r>
              <a:rPr lang="en-US" baseline="0" dirty="0" smtClean="0"/>
              <a:t>A motion was made by Donna Videto with a second by Chris Widdall to put the issue to an electronic vote.  Motion Carried.</a:t>
            </a:r>
            <a:endParaRPr lang="en-US" dirty="0"/>
          </a:p>
        </p:txBody>
      </p:sp>
      <p:sp>
        <p:nvSpPr>
          <p:cNvPr id="4" name="Slide Number Placeholder 3"/>
          <p:cNvSpPr>
            <a:spLocks noGrp="1"/>
          </p:cNvSpPr>
          <p:nvPr>
            <p:ph type="sldNum" sz="quarter" idx="10"/>
          </p:nvPr>
        </p:nvSpPr>
        <p:spPr/>
        <p:txBody>
          <a:bodyPr/>
          <a:lstStyle/>
          <a:p>
            <a:fld id="{61DBCEBF-FAF0-447D-A40C-8C5303B7D6D1}" type="slidenum">
              <a:rPr lang="en-US" smtClean="0"/>
              <a:pPr/>
              <a:t>18</a:t>
            </a:fld>
            <a:endParaRPr lang="en-US"/>
          </a:p>
        </p:txBody>
      </p:sp>
    </p:spTree>
    <p:extLst>
      <p:ext uri="{BB962C8B-B14F-4D97-AF65-F5344CB8AC3E}">
        <p14:creationId xmlns:p14="http://schemas.microsoft.com/office/powerpoint/2010/main" val="357304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r>
              <a:rPr lang="en-US" baseline="0" dirty="0" smtClean="0"/>
              <a:t>Dr. Chris Widdall delivered a review of the 5 Unit-wide Assessment Rubrics and advised the council on how data should/can be entered into the rubric area of </a:t>
            </a:r>
            <a:r>
              <a:rPr lang="en-US" baseline="0" dirty="0" err="1" smtClean="0"/>
              <a:t>TaskStream</a:t>
            </a:r>
            <a:r>
              <a:rPr lang="en-US" baseline="0" dirty="0" smtClean="0"/>
              <a:t>.  Chris reminded council members that all of the unit-wide assessment rubrics can be located in the unit dispositions rubric submission area of the </a:t>
            </a:r>
            <a:r>
              <a:rPr lang="en-US" baseline="0" dirty="0" err="1" smtClean="0"/>
              <a:t>TaskStream</a:t>
            </a:r>
            <a:r>
              <a:rPr lang="en-US" baseline="0" dirty="0" smtClean="0"/>
              <a:t> platform and can be accessed in a new DRF in the platform created to collect all of the information from assessments in all of the education programs.  She also advised coordinators and others responsible for entering these data that the data can be run by individual programs or for the unit as a whole.</a:t>
            </a:r>
          </a:p>
          <a:p>
            <a:pPr lvl="1">
              <a:buFont typeface="Arial" pitchFamily="34" charset="0"/>
              <a:buNone/>
            </a:pPr>
            <a:r>
              <a:rPr lang="en-US" baseline="0" dirty="0" smtClean="0"/>
              <a:t>A concern over optional elements of the rubrics was brought up by Amy </a:t>
            </a:r>
            <a:r>
              <a:rPr lang="en-US" baseline="0" dirty="0" err="1" smtClean="0"/>
              <a:t>Schutt</a:t>
            </a:r>
            <a:r>
              <a:rPr lang="en-US" baseline="0" dirty="0" smtClean="0"/>
              <a:t> and Gigi Peterson who felt that it was difficult to assign a value to the optional elements as they were not evaluated during the clinical field experience.  Chris explained how the optional elements were added and agreed to add another descriptor of N/A to each element that is considered optional so that these same problems will not be experienced in future.</a:t>
            </a:r>
          </a:p>
        </p:txBody>
      </p:sp>
      <p:sp>
        <p:nvSpPr>
          <p:cNvPr id="4" name="Slide Number Placeholder 3"/>
          <p:cNvSpPr>
            <a:spLocks noGrp="1"/>
          </p:cNvSpPr>
          <p:nvPr>
            <p:ph type="sldNum" sz="quarter" idx="10"/>
          </p:nvPr>
        </p:nvSpPr>
        <p:spPr/>
        <p:txBody>
          <a:bodyPr/>
          <a:lstStyle/>
          <a:p>
            <a:fld id="{61DBCEBF-FAF0-447D-A40C-8C5303B7D6D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EF21C-93E1-E044-8EC6-B995F345DAB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107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Jerry </a:t>
            </a:r>
            <a:r>
              <a:rPr lang="en-US" dirty="0" err="1" smtClean="0"/>
              <a:t>O’callaghan</a:t>
            </a:r>
            <a:r>
              <a:rPr lang="en-US" dirty="0" smtClean="0"/>
              <a:t> conducted a review of progress</a:t>
            </a:r>
            <a:r>
              <a:rPr lang="en-US" baseline="0" dirty="0" smtClean="0"/>
              <a:t> with regard to implementation of the new TECRC  Policies and Procedures that were adopted in October, 2013.</a:t>
            </a:r>
          </a:p>
          <a:p>
            <a:r>
              <a:rPr lang="en-US" baseline="0" dirty="0" smtClean="0"/>
              <a:t>One way that we are hoping to inform candidates of their responsibility to report violations and charges in a timely manner is to include a statement on the course syllabi.  Several members thought it important to have consistency in this statement across all programs .  Dr. Ronnie Casella indicated that he has written a statement for use on all syllabi and he also indicated that he will distribute it electronically to all teacher education programs for use on the course syllabi.</a:t>
            </a:r>
          </a:p>
          <a:p>
            <a:r>
              <a:rPr lang="en-US" baseline="0" dirty="0" smtClean="0"/>
              <a:t>Jerry also indicated that the committee is in the process of developing a new brochure outlining the policies and procedures of the TECRC.  Discussion ensued with regard to when candidates would received the brochure and how we can defend against the </a:t>
            </a:r>
            <a:r>
              <a:rPr lang="en-US" baseline="0" dirty="0" err="1" smtClean="0"/>
              <a:t>canididate</a:t>
            </a:r>
            <a:r>
              <a:rPr lang="en-US" baseline="0" dirty="0" smtClean="0"/>
              <a:t> claiming ignorance of the P &amp; P, particularly where disclosure of violations and charges are concerned.  The general consensus is that, in addition to regular communication channels, candidates should receive the brochure during orientation (particularly transfer orientation) and having candidates sign that they have read and understood the P&amp;P at the time of admission to a teacher education program.  It was also suggested that it may be </a:t>
            </a:r>
            <a:r>
              <a:rPr lang="en-US" baseline="0" dirty="0" err="1" smtClean="0"/>
              <a:t>worthwhil</a:t>
            </a:r>
            <a:r>
              <a:rPr lang="en-US" baseline="0" dirty="0" smtClean="0"/>
              <a:t> to have candidates take a 2 or 3 question quiz on the policy and procedure in addition to signing that they were informed.  Another suggestion was that we might want to ask some student group to produce a video containing role play situations for broadcast in COR 101 and at other venues as a means of raising candidate awareness of disclosure policies.</a:t>
            </a:r>
            <a:endParaRPr lang="en-US" dirty="0"/>
          </a:p>
        </p:txBody>
      </p:sp>
      <p:sp>
        <p:nvSpPr>
          <p:cNvPr id="4" name="Slide Number Placeholder 3"/>
          <p:cNvSpPr>
            <a:spLocks noGrp="1"/>
          </p:cNvSpPr>
          <p:nvPr>
            <p:ph type="sldNum" sz="quarter" idx="10"/>
          </p:nvPr>
        </p:nvSpPr>
        <p:spPr/>
        <p:txBody>
          <a:bodyPr/>
          <a:lstStyle/>
          <a:p>
            <a:fld id="{61DBCEBF-FAF0-447D-A40C-8C5303B7D6D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O’Callaghan indicated that much improvement has already been made with regard to implementation of the new P&amp;P but also indicated that there is still work that needs to be completed.  He highlighted 3 activities/initiatives that will be undertaken over the summer and into the Fall 2014 semester.</a:t>
            </a:r>
            <a:endParaRPr lang="en-US" dirty="0"/>
          </a:p>
        </p:txBody>
      </p:sp>
      <p:sp>
        <p:nvSpPr>
          <p:cNvPr id="4" name="Slide Number Placeholder 3"/>
          <p:cNvSpPr>
            <a:spLocks noGrp="1"/>
          </p:cNvSpPr>
          <p:nvPr>
            <p:ph type="sldNum" sz="quarter" idx="10"/>
          </p:nvPr>
        </p:nvSpPr>
        <p:spPr/>
        <p:txBody>
          <a:bodyPr/>
          <a:lstStyle/>
          <a:p>
            <a:fld id="{61DBCEBF-FAF0-447D-A40C-8C5303B7D6D1}" type="slidenum">
              <a:rPr lang="en-US" smtClean="0"/>
              <a:pPr/>
              <a:t>5</a:t>
            </a:fld>
            <a:endParaRPr lang="en-US"/>
          </a:p>
        </p:txBody>
      </p:sp>
    </p:spTree>
    <p:extLst>
      <p:ext uri="{BB962C8B-B14F-4D97-AF65-F5344CB8AC3E}">
        <p14:creationId xmlns:p14="http://schemas.microsoft.com/office/powerpoint/2010/main" val="332462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Dr. John Cottone provided a review of modifications to the TEC Bylaws that have been discussed at previous TEC Meetings from the last two semesters (Fall 2013 and Spring 2014).</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 Education Council By-Laws (For Information Purposes Only)</a:t>
            </a:r>
          </a:p>
          <a:p>
            <a:r>
              <a:rPr lang="en-US" sz="1200" b="1" kern="1200" dirty="0" smtClean="0">
                <a:solidFill>
                  <a:schemeClr val="tx1"/>
                </a:solidFill>
                <a:effectLst/>
                <a:latin typeface="+mn-lt"/>
                <a:ea typeface="+mn-ea"/>
                <a:cs typeface="+mn-cs"/>
              </a:rPr>
              <a:t>I. Preamble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II. Role and Function: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III. TEC Chair and Function of Chair and Unit Head for Teacher Education Programs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IV. Membership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Teacher Education Program Representatives (Voting)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 officio Representatives (Non-voting)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Designees</a:t>
            </a:r>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SUNY Cortland Regional Education Consortium (SUNY-REC)</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 Registration of Membership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 Voting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VII. Meetings and Agendas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VIII. Committees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Steering Committee</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Teacher Education Candidate Review Committee (TECRC) </a:t>
            </a:r>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 Ad Hoc Committees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IX. Ratification and Amendment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April 22, 2014</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Dr. Cottone also presented a new model for membership, (see inserted slide).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Discussion centered on reduction of the voting membership to facilitate  easier conversation and decision-making within the council.</a:t>
            </a:r>
            <a:r>
              <a:rPr lang="en-US" sz="1200" b="1" kern="1200" baseline="0" dirty="0" smtClean="0">
                <a:solidFill>
                  <a:schemeClr val="tx1"/>
                </a:solidFill>
                <a:effectLst/>
                <a:latin typeface="+mn-lt"/>
                <a:ea typeface="+mn-ea"/>
                <a:cs typeface="+mn-cs"/>
              </a:rPr>
              <a:t>  </a:t>
            </a:r>
            <a:r>
              <a:rPr lang="en-US" sz="1200" b="1" kern="1200" baseline="0" smtClean="0">
                <a:solidFill>
                  <a:schemeClr val="tx1"/>
                </a:solidFill>
                <a:effectLst/>
                <a:latin typeface="+mn-lt"/>
                <a:ea typeface="+mn-ea"/>
                <a:cs typeface="+mn-cs"/>
              </a:rPr>
              <a:t>Modifications were </a:t>
            </a:r>
            <a:endParaRPr lang="en-US" sz="1200" b="1" kern="120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 motion was made by Lynn Couturier and seconded by Regina Grantham to put the proposed  model with modifications (in red) to an immediate vote.  The motion carried and this item will be put to an immediate e-ballot.</a:t>
            </a:r>
          </a:p>
        </p:txBody>
      </p:sp>
      <p:sp>
        <p:nvSpPr>
          <p:cNvPr id="4" name="Slide Number Placeholder 3"/>
          <p:cNvSpPr>
            <a:spLocks noGrp="1"/>
          </p:cNvSpPr>
          <p:nvPr>
            <p:ph type="sldNum" sz="quarter" idx="10"/>
          </p:nvPr>
        </p:nvSpPr>
        <p:spPr/>
        <p:txBody>
          <a:bodyPr/>
          <a:lstStyle/>
          <a:p>
            <a:fld id="{61DBCEBF-FAF0-447D-A40C-8C5303B7D6D1}" type="slidenum">
              <a:rPr lang="en-US" smtClean="0"/>
              <a:pPr/>
              <a:t>6</a:t>
            </a:fld>
            <a:endParaRPr lang="en-US"/>
          </a:p>
        </p:txBody>
      </p:sp>
    </p:spTree>
    <p:extLst>
      <p:ext uri="{BB962C8B-B14F-4D97-AF65-F5344CB8AC3E}">
        <p14:creationId xmlns:p14="http://schemas.microsoft.com/office/powerpoint/2010/main" val="137571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discussion with regard to</a:t>
            </a:r>
            <a:r>
              <a:rPr lang="en-US" baseline="0" dirty="0" smtClean="0"/>
              <a:t> voting members resulted in two changes in the proposed language of the section:  The Chair or designee from academic departments housing a teacher education program, and Program coordinators from teacher education programs.  These changes in the proposed language will be reflected in the amended bylaws if the e-ballot on the issue carries.  </a:t>
            </a:r>
            <a:endParaRPr lang="en-US" dirty="0"/>
          </a:p>
        </p:txBody>
      </p:sp>
      <p:sp>
        <p:nvSpPr>
          <p:cNvPr id="4" name="Slide Number Placeholder 3"/>
          <p:cNvSpPr>
            <a:spLocks noGrp="1"/>
          </p:cNvSpPr>
          <p:nvPr>
            <p:ph type="sldNum" sz="quarter" idx="10"/>
          </p:nvPr>
        </p:nvSpPr>
        <p:spPr/>
        <p:txBody>
          <a:bodyPr/>
          <a:lstStyle/>
          <a:p>
            <a:fld id="{61DBCEBF-FAF0-447D-A40C-8C5303B7D6D1}" type="slidenum">
              <a:rPr lang="en-US" smtClean="0"/>
              <a:pPr/>
              <a:t>8</a:t>
            </a:fld>
            <a:endParaRPr lang="en-US"/>
          </a:p>
        </p:txBody>
      </p:sp>
    </p:spTree>
    <p:extLst>
      <p:ext uri="{BB962C8B-B14F-4D97-AF65-F5344CB8AC3E}">
        <p14:creationId xmlns:p14="http://schemas.microsoft.com/office/powerpoint/2010/main" val="373119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by the full council resulted in the removal of ex-officio members from the Department of Kinesiology and the addition of the Director of the Office of Institutional Research and Assessment.  All changes will be reflected</a:t>
            </a:r>
            <a:r>
              <a:rPr lang="en-US" baseline="0" dirty="0" smtClean="0"/>
              <a:t> in the e-ballot to adopt these modifications and amendments.</a:t>
            </a:r>
            <a:endParaRPr lang="en-US" dirty="0"/>
          </a:p>
        </p:txBody>
      </p:sp>
      <p:sp>
        <p:nvSpPr>
          <p:cNvPr id="4" name="Slide Number Placeholder 3"/>
          <p:cNvSpPr>
            <a:spLocks noGrp="1"/>
          </p:cNvSpPr>
          <p:nvPr>
            <p:ph type="sldNum" sz="quarter" idx="10"/>
          </p:nvPr>
        </p:nvSpPr>
        <p:spPr/>
        <p:txBody>
          <a:bodyPr/>
          <a:lstStyle/>
          <a:p>
            <a:fld id="{61DBCEBF-FAF0-447D-A40C-8C5303B7D6D1}" type="slidenum">
              <a:rPr lang="en-US" smtClean="0"/>
              <a:pPr/>
              <a:t>9</a:t>
            </a:fld>
            <a:endParaRPr lang="en-US"/>
          </a:p>
        </p:txBody>
      </p:sp>
    </p:spTree>
    <p:extLst>
      <p:ext uri="{BB962C8B-B14F-4D97-AF65-F5344CB8AC3E}">
        <p14:creationId xmlns:p14="http://schemas.microsoft.com/office/powerpoint/2010/main" val="214022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Dr. Cottone prepared a side-by-side</a:t>
            </a:r>
            <a:r>
              <a:rPr lang="en-US" baseline="0" dirty="0" smtClean="0"/>
              <a:t> comparison of old to new bylaws with all changes noted.  (See inserted slides)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rgbClr val="FF0000"/>
                </a:solidFill>
                <a:effectLst/>
                <a:latin typeface="+mn-lt"/>
                <a:ea typeface="+mn-ea"/>
                <a:cs typeface="+mn-cs"/>
              </a:rPr>
              <a:t>A motion was made by Donna Videto and Seconded by Chris Widdall to put the proposed changes/modifications to the TEC Bylaws of 2009 to an immediate vote.</a:t>
            </a:r>
            <a:r>
              <a:rPr lang="en-US" sz="1200" b="1" kern="1200" baseline="0" dirty="0" smtClean="0">
                <a:solidFill>
                  <a:srgbClr val="FF0000"/>
                </a:solidFill>
                <a:effectLst/>
                <a:latin typeface="+mn-lt"/>
                <a:ea typeface="+mn-ea"/>
                <a:cs typeface="+mn-cs"/>
              </a:rPr>
              <a:t>  The motion carried.  </a:t>
            </a:r>
            <a:r>
              <a:rPr lang="en-US" sz="1200" b="1" kern="1200" dirty="0" smtClean="0">
                <a:solidFill>
                  <a:srgbClr val="FF0000"/>
                </a:solidFill>
                <a:effectLst/>
                <a:latin typeface="+mn-lt"/>
                <a:ea typeface="+mn-ea"/>
                <a:cs typeface="+mn-cs"/>
              </a:rPr>
              <a:t>An</a:t>
            </a:r>
            <a:r>
              <a:rPr lang="en-US" sz="1200" b="1" kern="1200" baseline="0" dirty="0" smtClean="0">
                <a:solidFill>
                  <a:srgbClr val="FF0000"/>
                </a:solidFill>
                <a:effectLst/>
                <a:latin typeface="+mn-lt"/>
                <a:ea typeface="+mn-ea"/>
                <a:cs typeface="+mn-cs"/>
              </a:rPr>
              <a:t> e-ballot will be prepared for immediate publication to accept all changes to the TEC By-laws, as presented</a:t>
            </a:r>
            <a:r>
              <a:rPr lang="en-US" sz="1200" b="1" kern="1200" baseline="0" dirty="0" smtClean="0">
                <a:solidFill>
                  <a:schemeClr val="tx1"/>
                </a:solidFill>
                <a:effectLst/>
                <a:latin typeface="+mn-lt"/>
                <a:ea typeface="+mn-ea"/>
                <a:cs typeface="+mn-cs"/>
              </a:rPr>
              <a:t>.</a:t>
            </a:r>
            <a:endParaRPr lang="en-US" sz="1200" kern="1200" dirty="0" smtClean="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DBCEBF-FAF0-447D-A40C-8C5303B7D6D1}" type="slidenum">
              <a:rPr lang="en-US" smtClean="0"/>
              <a:pPr/>
              <a:t>17</a:t>
            </a:fld>
            <a:endParaRPr lang="en-US"/>
          </a:p>
        </p:txBody>
      </p:sp>
    </p:spTree>
    <p:extLst>
      <p:ext uri="{BB962C8B-B14F-4D97-AF65-F5344CB8AC3E}">
        <p14:creationId xmlns:p14="http://schemas.microsoft.com/office/powerpoint/2010/main" val="18918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6ED82FD-6D9D-47E4-AEC3-71A1D7D54619}" type="datetimeFigureOut">
              <a:rPr lang="en-US" smtClean="0"/>
              <a:pPr/>
              <a:t>5/5/2014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E7F0B57-A8B4-43AC-BBEF-2DD2D950B32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ED82FD-6D9D-47E4-AEC3-71A1D7D5461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F0B57-A8B4-43AC-BBEF-2DD2D950B3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ED82FD-6D9D-47E4-AEC3-71A1D7D5461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F0B57-A8B4-43AC-BBEF-2DD2D950B3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05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19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91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7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30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7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12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7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ED82FD-6D9D-47E4-AEC3-71A1D7D5461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F0B57-A8B4-43AC-BBEF-2DD2D950B32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32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868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AB24C-9E25-5341-97E5-A772E0D5702A}"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DA5EE5-A185-904F-A9E2-B3EF87B548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73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ED82FD-6D9D-47E4-AEC3-71A1D7D54619}" type="datetimeFigureOut">
              <a:rPr lang="en-US" smtClean="0"/>
              <a:pPr/>
              <a:t>5/5/2014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E7F0B57-A8B4-43AC-BBEF-2DD2D950B3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ED82FD-6D9D-47E4-AEC3-71A1D7D54619}"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F0B57-A8B4-43AC-BBEF-2DD2D950B32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6ED82FD-6D9D-47E4-AEC3-71A1D7D54619}" type="datetimeFigureOut">
              <a:rPr lang="en-US" smtClean="0"/>
              <a:pPr/>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F0B57-A8B4-43AC-BBEF-2DD2D950B32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ED82FD-6D9D-47E4-AEC3-71A1D7D54619}"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F0B57-A8B4-43AC-BBEF-2DD2D950B3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D82FD-6D9D-47E4-AEC3-71A1D7D54619}" type="datetimeFigureOut">
              <a:rPr lang="en-US" smtClean="0"/>
              <a:pPr/>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F0B57-A8B4-43AC-BBEF-2DD2D950B3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ED82FD-6D9D-47E4-AEC3-71A1D7D54619}"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F0B57-A8B4-43AC-BBEF-2DD2D950B32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ED82FD-6D9D-47E4-AEC3-71A1D7D54619}" type="datetimeFigureOut">
              <a:rPr lang="en-US" smtClean="0"/>
              <a:pPr/>
              <a:t>5/5/2014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E7F0B57-A8B4-43AC-BBEF-2DD2D950B32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6ED82FD-6D9D-47E4-AEC3-71A1D7D54619}" type="datetimeFigureOut">
              <a:rPr lang="en-US" smtClean="0"/>
              <a:pPr/>
              <a:t>5/5/2014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E7F0B57-A8B4-43AC-BBEF-2DD2D950B3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15AB24C-9E25-5341-97E5-A772E0D5702A}" type="datetimeFigureOut">
              <a:rPr lang="en-US" smtClean="0">
                <a:solidFill>
                  <a:prstClr val="black">
                    <a:tint val="75000"/>
                  </a:prstClr>
                </a:solidFill>
              </a:rPr>
              <a:pPr defTabSz="457200"/>
              <a:t>5/5/2014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EDA5EE5-A185-904F-A9E2-B3EF87B5488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761716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aacte.org/Federal-Regulations/Gainful-Employment-Regulation/growing-education-achievement-training-academies-for-teachers-and-principals-act-s-1250.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133600"/>
          </a:xfrm>
        </p:spPr>
        <p:txBody>
          <a:bodyPr/>
          <a:lstStyle/>
          <a:p>
            <a:pPr algn="l"/>
            <a:r>
              <a:rPr lang="en-US" sz="4000" smtClean="0"/>
              <a:t>April 28, </a:t>
            </a:r>
            <a:r>
              <a:rPr lang="en-US" sz="4000" dirty="0" smtClean="0"/>
              <a:t>2014</a:t>
            </a:r>
          </a:p>
          <a:p>
            <a:pPr algn="l"/>
            <a:r>
              <a:rPr lang="en-US" sz="4000" dirty="0" smtClean="0"/>
              <a:t>1:00 pm to 3:00 pm</a:t>
            </a:r>
          </a:p>
          <a:p>
            <a:pPr algn="l"/>
            <a:r>
              <a:rPr lang="en-US" sz="4000" dirty="0" smtClean="0"/>
              <a:t>Exhibition Lounge, Corey Union</a:t>
            </a:r>
          </a:p>
          <a:p>
            <a:endParaRPr lang="en-US" dirty="0"/>
          </a:p>
        </p:txBody>
      </p:sp>
      <p:sp>
        <p:nvSpPr>
          <p:cNvPr id="2" name="Title 1"/>
          <p:cNvSpPr>
            <a:spLocks noGrp="1"/>
          </p:cNvSpPr>
          <p:nvPr>
            <p:ph type="ctrTitle"/>
          </p:nvPr>
        </p:nvSpPr>
        <p:spPr>
          <a:solidFill>
            <a:schemeClr val="accent2"/>
          </a:solidFill>
        </p:spPr>
        <p:txBody>
          <a:bodyPr/>
          <a:lstStyle/>
          <a:p>
            <a:r>
              <a:rPr lang="en-US" dirty="0" smtClean="0"/>
              <a:t>TEC Agenda and Notes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nnis.farnsworth\Desktop\DOC050114-05012014112501\TEC Side-by-Side Comparison_Page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0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nnis.farnsworth\Desktop\DOC050114-05012014112501\TEC Side-by-Side Comparison_Page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0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nnis.farnsworth\Desktop\DOC050114-05012014112501\TEC Side-by-Side Comparison_Page_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7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nnis.farnsworth\Desktop\DOC050114-05012014112501\TEC Side-by-Side Comparison_Page_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74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nnis.farnsworth\Desktop\DOC050114-05012014112501\TEC Side-by-Side Comparison_Page_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6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nnis.farnsworth\Desktop\DOC050114-05012014112501\TEC Side-by-Side Comparison_Page_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39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nnis.farnsworth\AppData\Local\Microsoft\Windows\Temporary Internet Files\Content.Outlook\5SCL2312\New Membership Mo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4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 Bylaws Revisions</a:t>
            </a:r>
            <a:endParaRPr lang="en-US" dirty="0"/>
          </a:p>
        </p:txBody>
      </p:sp>
      <p:sp>
        <p:nvSpPr>
          <p:cNvPr id="3" name="Text Placeholder 2"/>
          <p:cNvSpPr>
            <a:spLocks noGrp="1"/>
          </p:cNvSpPr>
          <p:nvPr>
            <p:ph type="body" idx="1"/>
          </p:nvPr>
        </p:nvSpPr>
        <p:spPr/>
        <p:txBody>
          <a:bodyPr/>
          <a:lstStyle/>
          <a:p>
            <a:r>
              <a:rPr lang="en-US" dirty="0" smtClean="0"/>
              <a:t>Current		</a:t>
            </a:r>
            <a:endParaRPr lang="en-US" dirty="0"/>
          </a:p>
        </p:txBody>
      </p:sp>
      <p:sp>
        <p:nvSpPr>
          <p:cNvPr id="4" name="Text Placeholder 3"/>
          <p:cNvSpPr>
            <a:spLocks noGrp="1"/>
          </p:cNvSpPr>
          <p:nvPr>
            <p:ph type="body" sz="half" idx="3"/>
          </p:nvPr>
        </p:nvSpPr>
        <p:spPr/>
        <p:txBody>
          <a:bodyPr/>
          <a:lstStyle/>
          <a:p>
            <a:r>
              <a:rPr lang="en-US" dirty="0" smtClean="0"/>
              <a:t>Proposed</a:t>
            </a:r>
            <a:endParaRPr lang="en-US" dirty="0"/>
          </a:p>
        </p:txBody>
      </p:sp>
      <p:sp>
        <p:nvSpPr>
          <p:cNvPr id="5" name="Content Placeholder 4"/>
          <p:cNvSpPr>
            <a:spLocks noGrp="1"/>
          </p:cNvSpPr>
          <p:nvPr>
            <p:ph sz="half" idx="2"/>
          </p:nvPr>
        </p:nvSpPr>
        <p:spPr>
          <a:xfrm>
            <a:off x="914400" y="2247900"/>
            <a:ext cx="3733800" cy="4000500"/>
          </a:xfrm>
        </p:spPr>
        <p:txBody>
          <a:bodyPr>
            <a:normAutofit fontScale="92500" lnSpcReduction="10000"/>
          </a:bodyPr>
          <a:lstStyle/>
          <a:p>
            <a:r>
              <a:rPr lang="en-US" dirty="0" smtClean="0"/>
              <a:t>Preamble</a:t>
            </a:r>
          </a:p>
          <a:p>
            <a:r>
              <a:rPr lang="en-US" dirty="0" smtClean="0"/>
              <a:t>Role and Function</a:t>
            </a:r>
          </a:p>
          <a:p>
            <a:r>
              <a:rPr lang="en-US" dirty="0" smtClean="0"/>
              <a:t>TEC Chair and Function of the Chair and Unit Head for TEC</a:t>
            </a:r>
          </a:p>
          <a:p>
            <a:r>
              <a:rPr lang="en-US" dirty="0" smtClean="0"/>
              <a:t>Registration of Membership</a:t>
            </a:r>
          </a:p>
          <a:p>
            <a:r>
              <a:rPr lang="en-US" dirty="0" smtClean="0"/>
              <a:t>Voting Membership</a:t>
            </a:r>
          </a:p>
          <a:p>
            <a:r>
              <a:rPr lang="en-US" dirty="0" smtClean="0"/>
              <a:t>Meeting and Agenda</a:t>
            </a:r>
          </a:p>
          <a:p>
            <a:r>
              <a:rPr lang="en-US" dirty="0" smtClean="0"/>
              <a:t>Committees</a:t>
            </a:r>
          </a:p>
          <a:p>
            <a:r>
              <a:rPr lang="en-US" dirty="0" smtClean="0"/>
              <a:t>Ratification</a:t>
            </a:r>
            <a:endParaRPr lang="en-US" dirty="0"/>
          </a:p>
        </p:txBody>
      </p:sp>
      <p:sp>
        <p:nvSpPr>
          <p:cNvPr id="6" name="Content Placeholder 5"/>
          <p:cNvSpPr>
            <a:spLocks noGrp="1"/>
          </p:cNvSpPr>
          <p:nvPr>
            <p:ph sz="half" idx="4"/>
          </p:nvPr>
        </p:nvSpPr>
        <p:spPr>
          <a:xfrm>
            <a:off x="4953000" y="2209800"/>
            <a:ext cx="3733800" cy="4038600"/>
          </a:xfrm>
        </p:spPr>
        <p:txBody>
          <a:bodyPr>
            <a:normAutofit/>
          </a:bodyPr>
          <a:lstStyle/>
          <a:p>
            <a:r>
              <a:rPr lang="en-US" sz="2400" dirty="0" smtClean="0"/>
              <a:t>No Revision</a:t>
            </a:r>
          </a:p>
          <a:p>
            <a:r>
              <a:rPr lang="en-US" sz="2400" dirty="0" smtClean="0"/>
              <a:t>Revision</a:t>
            </a:r>
          </a:p>
          <a:p>
            <a:r>
              <a:rPr lang="en-US" sz="2400" dirty="0" smtClean="0"/>
              <a:t>No Revision</a:t>
            </a:r>
          </a:p>
          <a:p>
            <a:endParaRPr lang="en-US" sz="2400" dirty="0" smtClean="0"/>
          </a:p>
          <a:p>
            <a:r>
              <a:rPr lang="en-US" sz="2400" dirty="0" smtClean="0"/>
              <a:t>No Revision</a:t>
            </a:r>
          </a:p>
          <a:p>
            <a:r>
              <a:rPr lang="en-US" sz="2400" dirty="0" smtClean="0"/>
              <a:t>Pending Revision</a:t>
            </a:r>
          </a:p>
          <a:p>
            <a:r>
              <a:rPr lang="en-US" sz="2400" dirty="0" smtClean="0"/>
              <a:t>Revision</a:t>
            </a:r>
          </a:p>
          <a:p>
            <a:r>
              <a:rPr lang="en-US" sz="2400" dirty="0" smtClean="0"/>
              <a:t>Revision</a:t>
            </a:r>
          </a:p>
          <a:p>
            <a:r>
              <a:rPr lang="en-US" sz="2400" dirty="0" smtClean="0"/>
              <a:t>No Revision </a:t>
            </a:r>
            <a:endParaRPr lang="en-US" sz="2400" dirty="0"/>
          </a:p>
        </p:txBody>
      </p:sp>
    </p:spTree>
    <p:extLst>
      <p:ext uri="{BB962C8B-B14F-4D97-AF65-F5344CB8AC3E}">
        <p14:creationId xmlns:p14="http://schemas.microsoft.com/office/powerpoint/2010/main" val="1318691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BUSINESS</a:t>
            </a:r>
            <a:endParaRPr lang="en-US" dirty="0"/>
          </a:p>
        </p:txBody>
      </p:sp>
      <p:sp>
        <p:nvSpPr>
          <p:cNvPr id="3" name="Content Placeholder 2"/>
          <p:cNvSpPr>
            <a:spLocks noGrp="1"/>
          </p:cNvSpPr>
          <p:nvPr>
            <p:ph sz="quarter" idx="1"/>
          </p:nvPr>
        </p:nvSpPr>
        <p:spPr/>
        <p:txBody>
          <a:bodyPr/>
          <a:lstStyle/>
          <a:p>
            <a:pPr marL="0" indent="0">
              <a:buNone/>
            </a:pPr>
            <a:r>
              <a:rPr lang="en-US" dirty="0" smtClean="0"/>
              <a:t>Discussion:  Should required NYSED workshops (CARR, SAVE, and DASA) be prerequisites for student teaching for all programs?  (A. </a:t>
            </a:r>
            <a:r>
              <a:rPr lang="en-US" dirty="0" err="1" smtClean="0"/>
              <a:t>Lachance</a:t>
            </a:r>
            <a:r>
              <a:rPr lang="en-US" dirty="0" smtClean="0"/>
              <a:t>)</a:t>
            </a:r>
            <a:endParaRPr lang="en-US" dirty="0"/>
          </a:p>
        </p:txBody>
      </p:sp>
    </p:spTree>
    <p:extLst>
      <p:ext uri="{BB962C8B-B14F-4D97-AF65-F5344CB8AC3E}">
        <p14:creationId xmlns:p14="http://schemas.microsoft.com/office/powerpoint/2010/main" val="287018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Business</a:t>
            </a:r>
            <a:endParaRPr lang="en-US" dirty="0"/>
          </a:p>
        </p:txBody>
      </p:sp>
      <p:sp>
        <p:nvSpPr>
          <p:cNvPr id="3" name="Content Placeholder 2"/>
          <p:cNvSpPr>
            <a:spLocks noGrp="1"/>
          </p:cNvSpPr>
          <p:nvPr>
            <p:ph sz="quarter" idx="1"/>
          </p:nvPr>
        </p:nvSpPr>
        <p:spPr/>
        <p:txBody>
          <a:bodyPr>
            <a:normAutofit/>
          </a:bodyPr>
          <a:lstStyle/>
          <a:p>
            <a:r>
              <a:rPr lang="en-US" dirty="0" smtClean="0"/>
              <a:t>SUNY  Teacher Certification Consortium Conference – TCCC (D. Farnsworth &amp; L. Scott-Mack)</a:t>
            </a:r>
          </a:p>
          <a:p>
            <a:pPr lvl="1">
              <a:buFont typeface="Wingdings" panose="05000000000000000000" pitchFamily="2" charset="2"/>
              <a:buChar char="§"/>
            </a:pPr>
            <a:r>
              <a:rPr lang="en-US" dirty="0" smtClean="0"/>
              <a:t>We meet twice a year:  Fall and Spring</a:t>
            </a:r>
          </a:p>
          <a:p>
            <a:pPr lvl="1">
              <a:buFont typeface="Wingdings" panose="05000000000000000000" pitchFamily="2" charset="2"/>
              <a:buChar char="§"/>
            </a:pPr>
            <a:r>
              <a:rPr lang="en-US" dirty="0" smtClean="0"/>
              <a:t>Two Days:  devoted to a full day with SUNY and one day with SED to discuss issues of importance related to changes in teacher certification processes and requirements</a:t>
            </a:r>
          </a:p>
          <a:p>
            <a:pPr lvl="1">
              <a:buFont typeface="Wingdings" panose="05000000000000000000" pitchFamily="2" charset="2"/>
              <a:buChar char="§"/>
            </a:pPr>
            <a:r>
              <a:rPr lang="en-US" dirty="0" smtClean="0"/>
              <a:t>Reps are:  Dennis Farnsworth, John Shirley, Lee Scott-Mack, and Annie Wilcox</a:t>
            </a:r>
          </a:p>
        </p:txBody>
      </p:sp>
    </p:spTree>
    <p:extLst>
      <p:ext uri="{BB962C8B-B14F-4D97-AF65-F5344CB8AC3E}">
        <p14:creationId xmlns:p14="http://schemas.microsoft.com/office/powerpoint/2010/main" val="33346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685800"/>
          </a:xfrm>
          <a:ln>
            <a:noFill/>
          </a:ln>
        </p:spPr>
        <p:txBody>
          <a:bodyPr>
            <a:normAutofit fontScale="90000"/>
          </a:bodyPr>
          <a:lstStyle/>
          <a:p>
            <a:pPr algn="ctr"/>
            <a:r>
              <a:rPr lang="en-US" b="1" dirty="0" smtClean="0">
                <a:solidFill>
                  <a:srgbClr val="FF0000"/>
                </a:solidFill>
              </a:rPr>
              <a:t>DATA DISCUSSION</a:t>
            </a:r>
            <a:endParaRPr lang="en-US" sz="4900" b="1" dirty="0">
              <a:solidFill>
                <a:srgbClr val="696464"/>
              </a:solidFill>
            </a:endParaRPr>
          </a:p>
        </p:txBody>
      </p:sp>
      <p:sp>
        <p:nvSpPr>
          <p:cNvPr id="3" name="Content Placeholder 2"/>
          <p:cNvSpPr>
            <a:spLocks noGrp="1"/>
          </p:cNvSpPr>
          <p:nvPr>
            <p:ph sz="quarter" idx="1"/>
          </p:nvPr>
        </p:nvSpPr>
        <p:spPr>
          <a:xfrm>
            <a:off x="914400" y="1295400"/>
            <a:ext cx="7772400" cy="5334000"/>
          </a:xfrm>
        </p:spPr>
        <p:txBody>
          <a:bodyPr>
            <a:normAutofit/>
          </a:bodyPr>
          <a:lstStyle/>
          <a:p>
            <a:r>
              <a:rPr lang="en-US" sz="2800" dirty="0" smtClean="0"/>
              <a:t>Tutorial on entering aggregated program data into the 5 unit-wide assessment rubrics- Chris Widdall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TCC Updates Continued</a:t>
            </a:r>
            <a:endParaRPr lang="en-US" dirty="0"/>
          </a:p>
        </p:txBody>
      </p:sp>
      <p:sp>
        <p:nvSpPr>
          <p:cNvPr id="3" name="Content Placeholder 2"/>
          <p:cNvSpPr>
            <a:spLocks noGrp="1"/>
          </p:cNvSpPr>
          <p:nvPr>
            <p:ph sz="quarter" idx="1"/>
          </p:nvPr>
        </p:nvSpPr>
        <p:spPr/>
        <p:txBody>
          <a:bodyPr/>
          <a:lstStyle/>
          <a:p>
            <a:pPr lvl="1">
              <a:buFont typeface="Wingdings" panose="05000000000000000000" pitchFamily="2" charset="2"/>
              <a:buChar char="§"/>
            </a:pPr>
            <a:r>
              <a:rPr lang="en-US" dirty="0"/>
              <a:t>Typical topics are:</a:t>
            </a:r>
          </a:p>
          <a:p>
            <a:pPr lvl="2">
              <a:buFont typeface="Arial" panose="020B0604020202020204" pitchFamily="34" charset="0"/>
              <a:buChar char="•"/>
            </a:pPr>
            <a:r>
              <a:rPr lang="en-US" dirty="0"/>
              <a:t> certification review and Individual Evaluation pathways (expiring on 5/1, no new apps for B-2, 1-6, or 5-9 Generalist, ELA 5-9 and 7-12 (high surplus), and both literacy certs are no longer available under this option.</a:t>
            </a:r>
          </a:p>
          <a:p>
            <a:pPr lvl="2">
              <a:buFont typeface="Arial" panose="020B0604020202020204" pitchFamily="34" charset="0"/>
              <a:buChar char="•"/>
            </a:pPr>
            <a:r>
              <a:rPr lang="en-US" dirty="0"/>
              <a:t>CST Rollout timelines- Group II will be out in September of 2014.  The only title that will apply here is Students with Disabilities.</a:t>
            </a:r>
          </a:p>
          <a:p>
            <a:pPr lvl="2">
              <a:buFont typeface="Arial" panose="020B0604020202020204" pitchFamily="34" charset="0"/>
              <a:buChar char="•"/>
            </a:pPr>
            <a:r>
              <a:rPr lang="en-US" dirty="0" err="1"/>
              <a:t>edTPA</a:t>
            </a:r>
            <a:r>
              <a:rPr lang="en-US" dirty="0"/>
              <a:t>:  TEACH will soon be updated to reflect pass/fail for </a:t>
            </a:r>
            <a:r>
              <a:rPr lang="en-US" dirty="0" err="1"/>
              <a:t>edTPA</a:t>
            </a:r>
            <a:r>
              <a:rPr lang="en-US" dirty="0"/>
              <a:t> Scores.  Other scores are already there including the EAS.  Guidance with regard to certification  based on first certificate</a:t>
            </a:r>
          </a:p>
          <a:p>
            <a:pPr lvl="2">
              <a:buFont typeface="Arial" panose="020B0604020202020204" pitchFamily="34" charset="0"/>
              <a:buChar char="•"/>
            </a:pPr>
            <a:r>
              <a:rPr lang="en-US" dirty="0"/>
              <a:t>SBL Exams:  Until the end of June 2014 candidates seeking this cert will be allowed to mix and match from the old and new exams.  In other words a candidate could take Part 1 of the old exam and Part  2 of  the new exam, all of the old exam or all of the new exam.    </a:t>
            </a:r>
          </a:p>
          <a:p>
            <a:endParaRPr lang="en-US" dirty="0"/>
          </a:p>
        </p:txBody>
      </p:sp>
    </p:spTree>
    <p:extLst>
      <p:ext uri="{BB962C8B-B14F-4D97-AF65-F5344CB8AC3E}">
        <p14:creationId xmlns:p14="http://schemas.microsoft.com/office/powerpoint/2010/main" val="286762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Updates</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edTPA</a:t>
            </a:r>
            <a:r>
              <a:rPr lang="en-US" dirty="0" smtClean="0"/>
              <a:t> Updates:</a:t>
            </a:r>
          </a:p>
          <a:p>
            <a:pPr lvl="1"/>
            <a:r>
              <a:rPr lang="en-US" dirty="0" smtClean="0"/>
              <a:t>State-wide pass rate is 80% (900 students submitting)</a:t>
            </a:r>
          </a:p>
          <a:p>
            <a:pPr lvl="1"/>
            <a:r>
              <a:rPr lang="en-US" dirty="0" smtClean="0"/>
              <a:t>SUNY Cortland pass rate is 76% with 50 students submitting.</a:t>
            </a:r>
          </a:p>
          <a:p>
            <a:pPr lvl="1"/>
            <a:r>
              <a:rPr lang="en-US" dirty="0" smtClean="0"/>
              <a:t>36% of 50 students scoring at Mastery Level</a:t>
            </a:r>
          </a:p>
          <a:p>
            <a:pPr lvl="1"/>
            <a:r>
              <a:rPr lang="en-US" dirty="0" smtClean="0"/>
              <a:t>Scores available to programs on </a:t>
            </a:r>
            <a:r>
              <a:rPr lang="en-US" dirty="0" err="1" smtClean="0"/>
              <a:t>Taskstream</a:t>
            </a:r>
            <a:endParaRPr lang="en-US" dirty="0" smtClean="0"/>
          </a:p>
          <a:p>
            <a:pPr lvl="1"/>
            <a:r>
              <a:rPr lang="en-US" dirty="0" smtClean="0"/>
              <a:t>Three retakes – none successful</a:t>
            </a:r>
          </a:p>
          <a:p>
            <a:r>
              <a:rPr lang="en-US" dirty="0" smtClean="0"/>
              <a:t>Other NYSTCE Updates</a:t>
            </a:r>
          </a:p>
          <a:p>
            <a:pPr lvl="1"/>
            <a:r>
              <a:rPr lang="en-US" dirty="0" smtClean="0"/>
              <a:t>Students reporting difficulty with both EAS and ALST</a:t>
            </a:r>
          </a:p>
          <a:p>
            <a:pPr lvl="1"/>
            <a:r>
              <a:rPr lang="en-US" dirty="0" smtClean="0"/>
              <a:t>Some passing </a:t>
            </a:r>
            <a:r>
              <a:rPr lang="en-US" dirty="0" err="1" smtClean="0"/>
              <a:t>edTPA</a:t>
            </a:r>
            <a:r>
              <a:rPr lang="en-US" dirty="0" smtClean="0"/>
              <a:t> and not the other tests</a:t>
            </a:r>
          </a:p>
          <a:p>
            <a:pPr lvl="1"/>
            <a:r>
              <a:rPr lang="en-US" dirty="0" smtClean="0"/>
              <a:t>Pass rates through the end of the semester will be calculated by graduation.</a:t>
            </a:r>
          </a:p>
        </p:txBody>
      </p:sp>
    </p:spTree>
    <p:extLst>
      <p:ext uri="{BB962C8B-B14F-4D97-AF65-F5344CB8AC3E}">
        <p14:creationId xmlns:p14="http://schemas.microsoft.com/office/powerpoint/2010/main" val="10171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Updates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AACTE alert regarding proposals at the federal level to hold teacher preparation programs accountable including:</a:t>
            </a:r>
          </a:p>
          <a:p>
            <a:pPr marL="0" indent="0">
              <a:buNone/>
            </a:pPr>
            <a:r>
              <a:rPr lang="en-US" smtClean="0"/>
              <a:t>“…establishing </a:t>
            </a:r>
            <a:r>
              <a:rPr lang="en-US" dirty="0" smtClean="0"/>
              <a:t>a nationwide </a:t>
            </a:r>
            <a:r>
              <a:rPr lang="en-US" dirty="0"/>
              <a:t>rating system of preparation programs that would rely on graduates' value-added data as the primary factor in determining quality. Under this scheme, a program's rating would also determine student eligibility for federal financial aid in the form of TEACH grants. Another proposal, the </a:t>
            </a:r>
            <a:r>
              <a:rPr lang="en-US" dirty="0">
                <a:hlinkClick r:id="rId2"/>
              </a:rPr>
              <a:t>"GREAT Act,"</a:t>
            </a:r>
            <a:r>
              <a:rPr lang="en-US" dirty="0"/>
              <a:t> introduced last year by Senator Michael </a:t>
            </a:r>
            <a:r>
              <a:rPr lang="en-US" dirty="0" err="1"/>
              <a:t>Bennet</a:t>
            </a:r>
            <a:r>
              <a:rPr lang="en-US" dirty="0"/>
              <a:t> (D-CO) and included in the Senate HELP committee's recommendation for the reauthorization of the Elementary and Secondary Education Act (ESEA), would allow the creation of principal and teacher preparation academies that are not based at institutions of higher education and that would have virtually no requirements for how preparation would be provided. These academies would award certificates that the proposal would deem to be equivalent to a master's degree, even though the academies would not be obligated to meet the same standards as higher education providers</a:t>
            </a:r>
            <a:r>
              <a:rPr lang="en-US" dirty="0" smtClean="0"/>
              <a:t>.”</a:t>
            </a:r>
            <a:endParaRPr lang="en-US" dirty="0"/>
          </a:p>
        </p:txBody>
      </p:sp>
    </p:spTree>
    <p:extLst>
      <p:ext uri="{BB962C8B-B14F-4D97-AF65-F5344CB8AC3E}">
        <p14:creationId xmlns:p14="http://schemas.microsoft.com/office/powerpoint/2010/main" val="294418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7274" y="195078"/>
            <a:ext cx="3013801" cy="2973471"/>
          </a:xfrm>
        </p:spPr>
        <p:txBody>
          <a:bodyPr>
            <a:normAutofit fontScale="90000"/>
          </a:bodyPr>
          <a:lstStyle/>
          <a:p>
            <a:r>
              <a:rPr lang="en-US" sz="1300" dirty="0" smtClean="0"/>
              <a:t>CECE Disposition Assessments for the </a:t>
            </a:r>
            <a:br>
              <a:rPr lang="en-US" sz="1300" dirty="0" smtClean="0"/>
            </a:br>
            <a:r>
              <a:rPr lang="en-US" sz="1300" dirty="0" smtClean="0"/>
              <a:t>Cortland Education UNIT</a:t>
            </a:r>
            <a:r>
              <a:rPr lang="en-US" dirty="0" smtClean="0"/>
              <a:t/>
            </a:r>
            <a:br>
              <a:rPr lang="en-US" dirty="0" smtClean="0"/>
            </a:br>
            <a:r>
              <a:rPr lang="en-US" dirty="0" smtClean="0"/>
              <a:t/>
            </a:r>
            <a:br>
              <a:rPr lang="en-US" dirty="0" smtClean="0"/>
            </a:br>
            <a:r>
              <a:rPr lang="en-US" sz="1200" b="0" dirty="0" smtClean="0"/>
              <a:t>As part of our Accreditation process at SUNY Cortland we are required as an Education Unit to collect certain data on teacher candidates’ dispositions and impact on p-12 learning. </a:t>
            </a:r>
            <a:br>
              <a:rPr lang="en-US" sz="1200" b="0" dirty="0" smtClean="0"/>
            </a:br>
            <a:r>
              <a:rPr lang="en-US" sz="1200" b="0" dirty="0"/>
              <a:t/>
            </a:r>
            <a:br>
              <a:rPr lang="en-US" sz="1200" b="0" dirty="0"/>
            </a:br>
            <a:r>
              <a:rPr lang="en-US" sz="1200" b="0" dirty="0" smtClean="0"/>
              <a:t>This is a Unit Assessment so a new DRF in </a:t>
            </a:r>
            <a:r>
              <a:rPr lang="en-US" sz="1200" b="0" dirty="0" err="1" smtClean="0"/>
              <a:t>Taskstream</a:t>
            </a:r>
            <a:r>
              <a:rPr lang="en-US" sz="1200" b="0" dirty="0" smtClean="0"/>
              <a:t> has been created to collect all the information in all education programs. Data can be run by program and by the Unit.</a:t>
            </a:r>
            <a:br>
              <a:rPr lang="en-US" sz="1200" b="0" dirty="0" smtClean="0"/>
            </a:br>
            <a:r>
              <a:rPr lang="en-US" sz="1200" b="0" dirty="0"/>
              <a:t/>
            </a:r>
            <a:br>
              <a:rPr lang="en-US" sz="1200" b="0" dirty="0"/>
            </a:br>
            <a:r>
              <a:rPr lang="en-US" sz="1200" b="0" dirty="0" smtClean="0"/>
              <a:t>Questions email:  </a:t>
            </a:r>
            <a:r>
              <a:rPr lang="en-US" sz="1200" b="0" dirty="0" err="1" smtClean="0"/>
              <a:t>chris.widdall@cortland.edu</a:t>
            </a:r>
            <a:endParaRPr lang="en-US" b="0" dirty="0"/>
          </a:p>
        </p:txBody>
      </p:sp>
      <p:pic>
        <p:nvPicPr>
          <p:cNvPr id="9" name="Content Placeholder 8" descr="Screen Shot 2013-12-03 at 10.34.45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18" b="13558"/>
          <a:stretch/>
        </p:blipFill>
        <p:spPr>
          <a:xfrm>
            <a:off x="3390313" y="184724"/>
            <a:ext cx="5400753" cy="3452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7"/>
          <p:cNvSpPr>
            <a:spLocks noGrp="1"/>
          </p:cNvSpPr>
          <p:nvPr>
            <p:ph type="body" sz="half" idx="2"/>
          </p:nvPr>
        </p:nvSpPr>
        <p:spPr>
          <a:xfrm>
            <a:off x="86308" y="3808887"/>
            <a:ext cx="8946415" cy="3086100"/>
          </a:xfrm>
        </p:spPr>
        <p:txBody>
          <a:bodyPr>
            <a:normAutofit fontScale="92500"/>
          </a:bodyPr>
          <a:lstStyle/>
          <a:p>
            <a:pPr marL="342900" indent="-342900">
              <a:buAutoNum type="arabicPeriod"/>
            </a:pPr>
            <a:r>
              <a:rPr lang="en-US" sz="1200" dirty="0" smtClean="0">
                <a:latin typeface="Times New Roman"/>
                <a:cs typeface="Times New Roman"/>
              </a:rPr>
              <a:t>Log into </a:t>
            </a:r>
            <a:r>
              <a:rPr lang="en-US" sz="1200" dirty="0" err="1" smtClean="0">
                <a:latin typeface="Times New Roman"/>
                <a:cs typeface="Times New Roman"/>
              </a:rPr>
              <a:t>Taskstream</a:t>
            </a:r>
            <a:r>
              <a:rPr lang="en-US" sz="1200" dirty="0" smtClean="0">
                <a:latin typeface="Times New Roman"/>
                <a:cs typeface="Times New Roman"/>
              </a:rPr>
              <a:t> and click on the HOUSE tab to be sure you are on the home page.  See black arrow.</a:t>
            </a:r>
          </a:p>
          <a:p>
            <a:pPr marL="342900" indent="-342900">
              <a:buAutoNum type="arabicPeriod"/>
            </a:pPr>
            <a:r>
              <a:rPr lang="en-US" sz="1200" dirty="0" smtClean="0">
                <a:latin typeface="Times New Roman"/>
                <a:cs typeface="Times New Roman"/>
              </a:rPr>
              <a:t>Be sure you are in Evaluator Tab Mode. See the red arrow.  </a:t>
            </a:r>
          </a:p>
          <a:p>
            <a:pPr marL="342900" indent="-342900">
              <a:buAutoNum type="arabicPeriod"/>
            </a:pPr>
            <a:r>
              <a:rPr lang="en-US" sz="1200" dirty="0" smtClean="0">
                <a:latin typeface="Times New Roman"/>
                <a:cs typeface="Times New Roman"/>
              </a:rPr>
              <a:t>From the Blue Arrow you can decide if you want Image/Box view or List View.  In either view find the DRF that says Disposition Assessments.</a:t>
            </a:r>
          </a:p>
          <a:p>
            <a:pPr marL="342900" indent="-342900">
              <a:buAutoNum type="arabicPeriod"/>
            </a:pPr>
            <a:r>
              <a:rPr lang="en-US" sz="1200" dirty="0" smtClean="0">
                <a:latin typeface="Times New Roman"/>
                <a:cs typeface="Times New Roman"/>
              </a:rPr>
              <a:t>Example : See Orange Arrow this is the CECE Disposition Assessment area. Click on the link.</a:t>
            </a:r>
          </a:p>
          <a:p>
            <a:pPr marL="342900" indent="-342900">
              <a:buAutoNum type="arabicPeriod"/>
            </a:pPr>
            <a:r>
              <a:rPr lang="en-US" sz="1200" dirty="0" smtClean="0">
                <a:latin typeface="Times New Roman"/>
                <a:cs typeface="Times New Roman"/>
              </a:rPr>
              <a:t>After you click on the link please leave the check marks in the default positions</a:t>
            </a:r>
            <a:r>
              <a:rPr lang="en-US" sz="1200" b="1" dirty="0" smtClean="0">
                <a:latin typeface="Times New Roman"/>
                <a:cs typeface="Times New Roman"/>
              </a:rPr>
              <a:t>, but be sure to check the box at the bottom of the page that says Include Inactive or (expired) subscribers</a:t>
            </a:r>
            <a:r>
              <a:rPr lang="en-US" sz="1200" dirty="0" smtClean="0">
                <a:latin typeface="Times New Roman"/>
                <a:cs typeface="Times New Roman"/>
              </a:rPr>
              <a:t>.  Then click the CONTINUE tab.</a:t>
            </a:r>
          </a:p>
          <a:p>
            <a:pPr marL="342900" indent="-342900">
              <a:buAutoNum type="arabicPeriod"/>
            </a:pPr>
            <a:r>
              <a:rPr lang="en-US" sz="1200" dirty="0" smtClean="0">
                <a:latin typeface="Times New Roman"/>
                <a:cs typeface="Times New Roman"/>
              </a:rPr>
              <a:t>You will now see a page with all the teacher candidates in our program in alphabetical order by last name. Scroll down to find your candidates’ names and do the </a:t>
            </a:r>
            <a:r>
              <a:rPr lang="en-US" sz="1200" b="1" dirty="0" smtClean="0">
                <a:solidFill>
                  <a:srgbClr val="FF0000"/>
                </a:solidFill>
                <a:latin typeface="Times New Roman"/>
                <a:cs typeface="Times New Roman"/>
              </a:rPr>
              <a:t>Disposition Review 2 and Candidate Impact on P-12 Learning.</a:t>
            </a:r>
            <a:r>
              <a:rPr lang="en-US" sz="1200" dirty="0" smtClean="0">
                <a:latin typeface="Times New Roman"/>
                <a:cs typeface="Times New Roman"/>
              </a:rPr>
              <a:t>  (</a:t>
            </a:r>
            <a:r>
              <a:rPr lang="en-US" sz="1200" b="1" dirty="0" smtClean="0">
                <a:latin typeface="Times New Roman"/>
                <a:cs typeface="Times New Roman"/>
              </a:rPr>
              <a:t>DO NOT due Review 1 – This should have been done prior to ST.</a:t>
            </a:r>
            <a:r>
              <a:rPr lang="en-US" sz="1200" dirty="0" smtClean="0">
                <a:latin typeface="Times New Roman"/>
                <a:cs typeface="Times New Roman"/>
              </a:rPr>
              <a:t>)</a:t>
            </a:r>
            <a:r>
              <a:rPr lang="en-US" sz="1200" dirty="0" smtClean="0">
                <a:solidFill>
                  <a:srgbClr val="000000"/>
                </a:solidFill>
                <a:latin typeface="Times New Roman"/>
                <a:cs typeface="Times New Roman"/>
              </a:rPr>
              <a:t> </a:t>
            </a:r>
          </a:p>
          <a:p>
            <a:pPr marL="342900" indent="-342900">
              <a:buAutoNum type="arabicPeriod"/>
            </a:pPr>
            <a:r>
              <a:rPr lang="en-US" sz="1200" dirty="0" smtClean="0">
                <a:latin typeface="Times New Roman"/>
                <a:cs typeface="Times New Roman"/>
              </a:rPr>
              <a:t>The next screen you will see a green Evaluate/Score Work tab, click this and a new window will open with the rubric you need to complete.  The Disposition (Review 2) is 17 scores and Candidate Impact is 4 scores.</a:t>
            </a:r>
          </a:p>
          <a:p>
            <a:pPr marL="342900" indent="-342900">
              <a:buAutoNum type="arabicPeriod"/>
            </a:pPr>
            <a:r>
              <a:rPr lang="en-US" sz="1200" dirty="0" smtClean="0">
                <a:latin typeface="Times New Roman"/>
                <a:cs typeface="Times New Roman"/>
              </a:rPr>
              <a:t>Select a score level for each area with the drop boxes. If you want to put in comments for the candidate use the box that says “Comments on this criterion (optional):” If you use the “For Admin Use:” it will only be viewable by managers in the program. </a:t>
            </a:r>
          </a:p>
          <a:p>
            <a:pPr marL="342900" indent="-342900">
              <a:buAutoNum type="arabicPeriod"/>
            </a:pPr>
            <a:r>
              <a:rPr lang="en-US" sz="1200" dirty="0" smtClean="0">
                <a:latin typeface="Times New Roman"/>
                <a:cs typeface="Times New Roman"/>
              </a:rPr>
              <a:t>You may add an overall comment if you wish, it will be seen by the candidate. Click the yellow tab “Submit Evaluation Now” Follow all these steps for each student teacher for both the Disposition Review 2 and Candidate Impact on P-12 Learning. </a:t>
            </a:r>
          </a:p>
          <a:p>
            <a:pPr marL="342900" indent="-342900">
              <a:buAutoNum type="arabicPeriod"/>
            </a:pPr>
            <a:r>
              <a:rPr lang="en-US" sz="1200" dirty="0">
                <a:solidFill>
                  <a:srgbClr val="FF0000"/>
                </a:solidFill>
                <a:latin typeface="Times New Roman"/>
                <a:cs typeface="Times New Roman"/>
              </a:rPr>
              <a:t>O</a:t>
            </a:r>
            <a:r>
              <a:rPr lang="en-US" sz="1200" dirty="0" smtClean="0">
                <a:solidFill>
                  <a:srgbClr val="FF0000"/>
                </a:solidFill>
                <a:latin typeface="Times New Roman"/>
                <a:cs typeface="Times New Roman"/>
              </a:rPr>
              <a:t>nly click evaluate tabs for your students.  </a:t>
            </a:r>
            <a:r>
              <a:rPr lang="en-US" sz="1200" dirty="0">
                <a:solidFill>
                  <a:srgbClr val="FF0000"/>
                </a:solidFill>
                <a:latin typeface="Times New Roman"/>
                <a:cs typeface="Times New Roman"/>
              </a:rPr>
              <a:t>C</a:t>
            </a:r>
            <a:r>
              <a:rPr lang="en-US" sz="1200" dirty="0" smtClean="0">
                <a:solidFill>
                  <a:srgbClr val="FF0000"/>
                </a:solidFill>
                <a:latin typeface="Times New Roman"/>
                <a:cs typeface="Times New Roman"/>
              </a:rPr>
              <a:t>ontact Chris Widdall if you accidentally click a student’s  evaluate tab that is </a:t>
            </a:r>
            <a:r>
              <a:rPr lang="en-US" sz="1200" smtClean="0">
                <a:solidFill>
                  <a:srgbClr val="FF0000"/>
                </a:solidFill>
                <a:latin typeface="Times New Roman"/>
                <a:cs typeface="Times New Roman"/>
              </a:rPr>
              <a:t>not yours.</a:t>
            </a:r>
            <a:r>
              <a:rPr lang="en-US" sz="1300" smtClean="0">
                <a:solidFill>
                  <a:srgbClr val="FF0000"/>
                </a:solidFill>
              </a:rPr>
              <a:t>.</a:t>
            </a:r>
            <a:endParaRPr lang="en-US" dirty="0"/>
          </a:p>
        </p:txBody>
      </p:sp>
      <p:cxnSp>
        <p:nvCxnSpPr>
          <p:cNvPr id="11" name="Straight Arrow Connector 10"/>
          <p:cNvCxnSpPr/>
          <p:nvPr/>
        </p:nvCxnSpPr>
        <p:spPr>
          <a:xfrm flipV="1">
            <a:off x="2817091" y="635000"/>
            <a:ext cx="573222" cy="18906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366000" y="1212273"/>
            <a:ext cx="404091" cy="1385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788727" y="824068"/>
            <a:ext cx="461818" cy="168841"/>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4687455" y="2320636"/>
            <a:ext cx="11545" cy="508000"/>
          </a:xfrm>
          <a:prstGeom prst="straightConnector1">
            <a:avLst/>
          </a:prstGeom>
          <a:ln w="57150" cmpd="sng">
            <a:solidFill>
              <a:schemeClr val="accent6">
                <a:lumMod val="75000"/>
              </a:schemeClr>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6444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696464"/>
                </a:solidFill>
              </a:rPr>
              <a:t>OLD BUSINESS</a:t>
            </a:r>
            <a:endParaRPr lang="en-US" b="1" dirty="0">
              <a:solidFill>
                <a:srgbClr val="696464"/>
              </a:solidFill>
            </a:endParaRPr>
          </a:p>
        </p:txBody>
      </p:sp>
      <p:sp>
        <p:nvSpPr>
          <p:cNvPr id="3" name="Content Placeholder 2"/>
          <p:cNvSpPr>
            <a:spLocks noGrp="1"/>
          </p:cNvSpPr>
          <p:nvPr>
            <p:ph sz="quarter" idx="1"/>
          </p:nvPr>
        </p:nvSpPr>
        <p:spPr>
          <a:xfrm>
            <a:off x="304800" y="1143000"/>
            <a:ext cx="8610600" cy="5486400"/>
          </a:xfrm>
        </p:spPr>
        <p:txBody>
          <a:bodyPr>
            <a:normAutofit/>
          </a:bodyPr>
          <a:lstStyle/>
          <a:p>
            <a:pPr marL="320040" lvl="1" indent="0">
              <a:buNone/>
            </a:pPr>
            <a:r>
              <a:rPr lang="en-US" sz="4000" b="1" dirty="0" smtClean="0"/>
              <a:t>Update on Implementation of the new TECRC Policies (J. O’Callaghan)</a:t>
            </a:r>
            <a:br>
              <a:rPr lang="en-US" sz="4000" b="1" dirty="0" smtClean="0"/>
            </a:br>
            <a:endParaRPr lang="en-US" sz="4000" b="1" dirty="0" smtClean="0"/>
          </a:p>
          <a:p>
            <a:pPr lvl="1"/>
            <a:r>
              <a:rPr lang="en-US" sz="2600" dirty="0" smtClean="0"/>
              <a:t>Over 260 students reviewed in 14 meetings since August 2013</a:t>
            </a:r>
          </a:p>
          <a:p>
            <a:pPr lvl="1"/>
            <a:r>
              <a:rPr lang="en-US" sz="2600" dirty="0" smtClean="0"/>
              <a:t>Transition to </a:t>
            </a:r>
            <a:r>
              <a:rPr lang="en-US" sz="2600" dirty="0" err="1" smtClean="0"/>
              <a:t>Onbase</a:t>
            </a:r>
            <a:r>
              <a:rPr lang="en-US" sz="2600" dirty="0" smtClean="0"/>
              <a:t> – old documents</a:t>
            </a:r>
          </a:p>
          <a:p>
            <a:pPr lvl="1"/>
            <a:r>
              <a:rPr lang="en-US" sz="2600" dirty="0" smtClean="0"/>
              <a:t>Student Conduct:  change in letters</a:t>
            </a:r>
          </a:p>
          <a:p>
            <a:pPr lvl="1"/>
            <a:r>
              <a:rPr lang="en-US" sz="2600" dirty="0" smtClean="0"/>
              <a:t>Asking faculty to use syllabi to spread the word.</a:t>
            </a:r>
          </a:p>
          <a:p>
            <a:pPr lvl="1"/>
            <a:r>
              <a:rPr lang="en-US" sz="2600" dirty="0" smtClean="0"/>
              <a:t>Implementation of new policy (approved in fall) re:  disclosure of charges (1 case)</a:t>
            </a:r>
          </a:p>
          <a:p>
            <a:pPr lvl="1"/>
            <a:endParaRPr lang="en-US" sz="4000" dirty="0" smtClean="0"/>
          </a:p>
          <a:p>
            <a:pPr lvl="1"/>
            <a:endParaRPr lang="en-US" sz="4000" b="1" dirty="0" smtClean="0"/>
          </a:p>
        </p:txBody>
      </p:sp>
    </p:spTree>
    <p:extLst>
      <p:ext uri="{BB962C8B-B14F-4D97-AF65-F5344CB8AC3E}">
        <p14:creationId xmlns:p14="http://schemas.microsoft.com/office/powerpoint/2010/main" val="32203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1143000"/>
          </a:xfrm>
        </p:spPr>
        <p:txBody>
          <a:bodyPr/>
          <a:lstStyle/>
          <a:p>
            <a:pPr algn="ctr"/>
            <a:r>
              <a:rPr lang="en-US" dirty="0" smtClean="0"/>
              <a:t>TECRC Policies Cont’d</a:t>
            </a:r>
            <a:endParaRPr lang="en-US" dirty="0"/>
          </a:p>
        </p:txBody>
      </p:sp>
      <p:sp>
        <p:nvSpPr>
          <p:cNvPr id="3" name="Content Placeholder 2"/>
          <p:cNvSpPr>
            <a:spLocks noGrp="1"/>
          </p:cNvSpPr>
          <p:nvPr>
            <p:ph sz="quarter" idx="1"/>
          </p:nvPr>
        </p:nvSpPr>
        <p:spPr>
          <a:xfrm>
            <a:off x="609600" y="1447800"/>
            <a:ext cx="8077200" cy="5105400"/>
          </a:xfrm>
        </p:spPr>
        <p:txBody>
          <a:bodyPr>
            <a:noAutofit/>
          </a:bodyPr>
          <a:lstStyle/>
          <a:p>
            <a:r>
              <a:rPr lang="en-US" sz="2400" dirty="0" smtClean="0"/>
              <a:t>Decisions on our procedure made in January:</a:t>
            </a:r>
          </a:p>
          <a:p>
            <a:pPr lvl="1"/>
            <a:r>
              <a:rPr lang="en-US" dirty="0" smtClean="0"/>
              <a:t>revision of language in our standard letters;</a:t>
            </a:r>
          </a:p>
          <a:p>
            <a:pPr lvl="1"/>
            <a:r>
              <a:rPr lang="en-US" dirty="0" smtClean="0"/>
              <a:t>Reliance on email as primary means to inform students of decisions;</a:t>
            </a:r>
          </a:p>
          <a:p>
            <a:pPr lvl="1"/>
            <a:r>
              <a:rPr lang="en-US" dirty="0" smtClean="0"/>
              <a:t>Advertising of student obligation to disclose (student newspaper and electronic bulletin)</a:t>
            </a:r>
          </a:p>
          <a:p>
            <a:pPr lvl="1"/>
            <a:endParaRPr lang="en-US" dirty="0" smtClean="0"/>
          </a:p>
          <a:p>
            <a:pPr lvl="1"/>
            <a:r>
              <a:rPr lang="en-US" dirty="0"/>
              <a:t>Summer/fall projects</a:t>
            </a:r>
          </a:p>
          <a:p>
            <a:pPr lvl="2"/>
            <a:r>
              <a:rPr lang="en-US" sz="2400" dirty="0"/>
              <a:t>Annual meeting with  coordinators</a:t>
            </a:r>
          </a:p>
          <a:p>
            <a:pPr lvl="2"/>
            <a:r>
              <a:rPr lang="en-US" sz="2400" dirty="0"/>
              <a:t>Internal discussion on how to grab student attention, short of delayed field work</a:t>
            </a:r>
          </a:p>
          <a:p>
            <a:pPr lvl="2"/>
            <a:r>
              <a:rPr lang="en-US" sz="2400" dirty="0"/>
              <a:t>Update web page and new brochure to emphasize new policy.</a:t>
            </a:r>
          </a:p>
          <a:p>
            <a:pPr lvl="1"/>
            <a:endParaRPr lang="en-US" dirty="0"/>
          </a:p>
        </p:txBody>
      </p:sp>
    </p:spTree>
    <p:extLst>
      <p:ext uri="{BB962C8B-B14F-4D97-AF65-F5344CB8AC3E}">
        <p14:creationId xmlns:p14="http://schemas.microsoft.com/office/powerpoint/2010/main" val="383504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OLD BUSINESS</a:t>
            </a:r>
            <a:endParaRPr lang="en-US" sz="4400" dirty="0"/>
          </a:p>
        </p:txBody>
      </p:sp>
      <p:sp>
        <p:nvSpPr>
          <p:cNvPr id="3" name="Content Placeholder 2"/>
          <p:cNvSpPr>
            <a:spLocks noGrp="1"/>
          </p:cNvSpPr>
          <p:nvPr>
            <p:ph sz="quarter" idx="1"/>
          </p:nvPr>
        </p:nvSpPr>
        <p:spPr/>
        <p:txBody>
          <a:bodyPr>
            <a:normAutofit/>
          </a:bodyPr>
          <a:lstStyle/>
          <a:p>
            <a:r>
              <a:rPr lang="en-US" sz="3200" dirty="0" smtClean="0"/>
              <a:t>Revisions to the TEC Bylaws (J. Cottone &amp; Committee)</a:t>
            </a:r>
          </a:p>
          <a:p>
            <a:pPr lvl="1">
              <a:buFont typeface="Wingdings" panose="05000000000000000000" pitchFamily="2" charset="2"/>
              <a:buChar char="§"/>
            </a:pPr>
            <a:r>
              <a:rPr lang="en-US" sz="3000" dirty="0" smtClean="0"/>
              <a:t>TEC Bylaws Outline</a:t>
            </a:r>
          </a:p>
          <a:p>
            <a:pPr lvl="1">
              <a:buFont typeface="Wingdings" panose="05000000000000000000" pitchFamily="2" charset="2"/>
              <a:buChar char="§"/>
            </a:pPr>
            <a:r>
              <a:rPr lang="en-US" sz="3000" dirty="0" smtClean="0"/>
              <a:t>Bylaws Side by Side Comparison</a:t>
            </a:r>
          </a:p>
          <a:p>
            <a:pPr lvl="1">
              <a:buFont typeface="Wingdings" panose="05000000000000000000" pitchFamily="2" charset="2"/>
              <a:buChar char="§"/>
            </a:pPr>
            <a:r>
              <a:rPr lang="en-US" sz="3000" dirty="0" smtClean="0"/>
              <a:t>Membership Models</a:t>
            </a:r>
            <a:endParaRPr lang="en-US" sz="3000" dirty="0"/>
          </a:p>
        </p:txBody>
      </p:sp>
    </p:spTree>
    <p:extLst>
      <p:ext uri="{BB962C8B-B14F-4D97-AF65-F5344CB8AC3E}">
        <p14:creationId xmlns:p14="http://schemas.microsoft.com/office/powerpoint/2010/main" val="4268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nnis.farnsworth\Desktop\DOC050114-05012014112501\TEC Side-by-Side Comparison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5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nnis.farnsworth\Desktop\DOC050114-05012014112501\TEC Side-by-Side Comparison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2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nnis.farnsworth\Desktop\DOC050114-05012014112501\TEC Side-by-Side Comparison_Page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26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3230</TotalTime>
  <Words>2144</Words>
  <Application>Microsoft Office PowerPoint</Application>
  <PresentationFormat>On-screen Show (4:3)</PresentationFormat>
  <Paragraphs>136</Paragraphs>
  <Slides>22</Slides>
  <Notes>10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Equity</vt:lpstr>
      <vt:lpstr>Office Theme</vt:lpstr>
      <vt:lpstr>TEC Agenda and Notes</vt:lpstr>
      <vt:lpstr>DATA DISCUSSION</vt:lpstr>
      <vt:lpstr>CECE Disposition Assessments for the  Cortland Education UNIT  As part of our Accreditation process at SUNY Cortland we are required as an Education Unit to collect certain data on teacher candidates’ dispositions and impact on p-12 learning.   This is a Unit Assessment so a new DRF in Taskstream has been created to collect all the information in all education programs. Data can be run by program and by the Unit.  Questions email:  chris.widdall@cortland.edu</vt:lpstr>
      <vt:lpstr>OLD BUSINESS</vt:lpstr>
      <vt:lpstr>TECRC Policies Cont’d</vt:lpstr>
      <vt:lpstr>OLD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 Bylaws Revisions</vt:lpstr>
      <vt:lpstr>NEW BUSINESS</vt:lpstr>
      <vt:lpstr>New Business</vt:lpstr>
      <vt:lpstr>TCC Updates Continued</vt:lpstr>
      <vt:lpstr>Other Updates</vt:lpstr>
      <vt:lpstr>Other Updates</vt:lpstr>
    </vt:vector>
  </TitlesOfParts>
  <Company>SUNY Cortland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Education Council</dc:title>
  <dc:creator>SUNY Cortland</dc:creator>
  <cp:lastModifiedBy>SUNY Cortland</cp:lastModifiedBy>
  <cp:revision>217</cp:revision>
  <dcterms:created xsi:type="dcterms:W3CDTF">2013-09-18T15:30:54Z</dcterms:created>
  <dcterms:modified xsi:type="dcterms:W3CDTF">2014-05-05T17:40:28Z</dcterms:modified>
</cp:coreProperties>
</file>