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70" r:id="rId4"/>
    <p:sldId id="259" r:id="rId5"/>
    <p:sldId id="260" r:id="rId6"/>
    <p:sldId id="271" r:id="rId7"/>
    <p:sldId id="261" r:id="rId8"/>
    <p:sldId id="272" r:id="rId9"/>
    <p:sldId id="263" r:id="rId10"/>
    <p:sldId id="268" r:id="rId11"/>
    <p:sldId id="269"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61" autoAdjust="0"/>
  </p:normalViewPr>
  <p:slideViewPr>
    <p:cSldViewPr>
      <p:cViewPr varScale="1">
        <p:scale>
          <a:sx n="73" d="100"/>
          <a:sy n="73" d="100"/>
        </p:scale>
        <p:origin x="-7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036957-B960-4763-98A3-C4A4BCBE00BE}" type="datetimeFigureOut">
              <a:rPr lang="en-US" smtClean="0"/>
              <a:pPr/>
              <a:t>10/22/2013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BCEBF-FAF0-447D-A40C-8C5303B7D6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Members Present:</a:t>
            </a:r>
          </a:p>
          <a:p>
            <a:r>
              <a:rPr lang="en-US" dirty="0" smtClean="0"/>
              <a:t>J. Cottone, B. Mattingly, R. Janke,</a:t>
            </a:r>
            <a:r>
              <a:rPr lang="en-US" baseline="0" dirty="0" smtClean="0"/>
              <a:t> E. Gravani, J. Mosher, Matt Moyer, J. Johns, L. Czirr, K. Stearns, D. Kilpatrick, D. Wieczorek, M. Barduhn, C. Temple, T. Gerhard, K. Rombach, M. Gonzalez, A. Thomas, G. Peterson, E. Kudela, C. Pass, R. Grantham, B. Klein, R. Casella, D. Smukler, Ji-Ryun Kim, K. Mack, J. Bailey, B. Hodges, J. Bailey, A. Lachance, D. </a:t>
            </a:r>
            <a:r>
              <a:rPr lang="en-US" baseline="0" smtClean="0"/>
              <a:t>Farnsworth </a:t>
            </a:r>
            <a:endParaRPr lang="en-US" baseline="0" dirty="0" smtClean="0"/>
          </a:p>
        </p:txBody>
      </p:sp>
      <p:sp>
        <p:nvSpPr>
          <p:cNvPr id="4" name="Slide Number Placeholder 3"/>
          <p:cNvSpPr>
            <a:spLocks noGrp="1"/>
          </p:cNvSpPr>
          <p:nvPr>
            <p:ph type="sldNum" sz="quarter" idx="10"/>
          </p:nvPr>
        </p:nvSpPr>
        <p:spPr/>
        <p:txBody>
          <a:bodyPr/>
          <a:lstStyle/>
          <a:p>
            <a:fld id="{61DBCEBF-FAF0-447D-A40C-8C5303B7D6D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Andrea reviewed plans for SUNY Cortland to offer the required DASA Workshop for</a:t>
            </a:r>
            <a:r>
              <a:rPr lang="en-US" baseline="0" dirty="0" smtClean="0"/>
              <a:t> our candidates beginning in January, 2014 as outlined above.</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proposal was introduced to eliminate the TEC Curriculum Committee, as it is redundant.</a:t>
            </a:r>
          </a:p>
          <a:p>
            <a:r>
              <a:rPr lang="en-US" dirty="0" smtClean="0"/>
              <a:t>Generally the TEC was in favor of this elimination although concern was voiced that we need to absolutely clear all curriculum</a:t>
            </a:r>
            <a:r>
              <a:rPr lang="en-US" baseline="0" dirty="0" smtClean="0"/>
              <a:t> changes must address state education department requirements as the school committees aren’t necessarily aware of them and don’t necessarily have the teacher education perspective.  It was suggested that there be a representative from teacher education on all individual school committees.  </a:t>
            </a:r>
          </a:p>
          <a:p>
            <a:r>
              <a:rPr lang="en-US" baseline="0" dirty="0" smtClean="0"/>
              <a:t>It was decided that Andrea would write something up addressing this need, circulate it through the rank and file of TEC via email prior to sending on a proposal to eliminate the committee to EPC.  To address this need one recommendation was to define the role of a person who would serve as a consultant to the school  curriculum committee on teacher education matters so that the role of consultant and what they are asked to do is clear to the committee.</a:t>
            </a:r>
          </a:p>
          <a:p>
            <a:r>
              <a:rPr lang="en-US" baseline="0" dirty="0" smtClean="0"/>
              <a:t>This item will be added to the agenda for the October 28, 2013 meeting of the TEC.  </a:t>
            </a:r>
          </a:p>
          <a:p>
            <a:r>
              <a:rPr lang="en-US" baseline="0" dirty="0" smtClean="0"/>
              <a:t>The meeting </a:t>
            </a:r>
            <a:r>
              <a:rPr lang="en-US" baseline="0" smtClean="0"/>
              <a:t>was adjourned at 3:00pm.</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initial 2013-2014 meeting of the Teacher Education Council was called to order promptly at 1:00pm by Andrea Lachance, Unit head.  Andrea welcomed everyone back and introductions were called for.  Members introduced</a:t>
            </a:r>
            <a:r>
              <a:rPr lang="en-US" baseline="0" dirty="0" smtClean="0"/>
              <a:t> themselves and identified their programs/departments.</a:t>
            </a:r>
            <a:r>
              <a:rPr lang="en-US" dirty="0" smtClean="0"/>
              <a:t> Andrea explained</a:t>
            </a:r>
            <a:r>
              <a:rPr lang="en-US" baseline="0" dirty="0" smtClean="0"/>
              <a:t> that we will be starting a new feature to the TEC agendas.  Each meeting of the TEC will begin with a review of data related to unit-wide assessment, </a:t>
            </a:r>
            <a:r>
              <a:rPr lang="en-US" baseline="0" dirty="0" err="1" smtClean="0"/>
              <a:t>programs,and</a:t>
            </a:r>
            <a:r>
              <a:rPr lang="en-US" baseline="0" dirty="0" smtClean="0"/>
              <a:t> initiatives such as the </a:t>
            </a:r>
            <a:r>
              <a:rPr lang="en-US" baseline="0" dirty="0" err="1" smtClean="0"/>
              <a:t>edTPA</a:t>
            </a:r>
            <a:r>
              <a:rPr lang="en-US" baseline="0" dirty="0" smtClean="0"/>
              <a:t> and other NYSTCE exams.</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For an initial data review exercise Andrea explained</a:t>
            </a:r>
            <a:r>
              <a:rPr lang="en-US" baseline="0" dirty="0" smtClean="0"/>
              <a:t> that we would be taking a look at the data from the </a:t>
            </a:r>
            <a:r>
              <a:rPr lang="en-US" baseline="0" dirty="0" err="1" smtClean="0"/>
              <a:t>edTPA</a:t>
            </a:r>
            <a:r>
              <a:rPr lang="en-US" baseline="0" dirty="0" smtClean="0"/>
              <a:t> Field Test that was conducted in the Spring of 2013.  Several data sets were provided for the members and for each data set a group was selected that would engage in discussing the five questions outlined above.  Members were directed to explore the data they were given and identify elements that provided evidence of how SUNY Cortland candidates completing the </a:t>
            </a:r>
            <a:r>
              <a:rPr lang="en-US" baseline="0" dirty="0" err="1" smtClean="0"/>
              <a:t>edTPA</a:t>
            </a:r>
            <a:r>
              <a:rPr lang="en-US" baseline="0" dirty="0" smtClean="0"/>
              <a:t> stacked up against all candidates nationally and statewide.  Andrea further explained that we have no information on what constitutes passing, cut-off scores, etc. so we will be unable to speak to the issues of remediation at this time.  Generally, evidence was sufficient to state that SUNY Cortland performed equally to candidates from National performers and to other SUNY Institutions who participated in the field test.  It was noted that caution should be taken in making broad/sweeping statements about performance on the </a:t>
            </a:r>
            <a:r>
              <a:rPr lang="en-US" baseline="0" dirty="0" err="1" smtClean="0"/>
              <a:t>edTPA</a:t>
            </a:r>
            <a:r>
              <a:rPr lang="en-US" baseline="0" dirty="0" smtClean="0"/>
              <a:t> Field Test, as the N for most SUNY Institutions was so small.  General observations were as follows:</a:t>
            </a:r>
          </a:p>
          <a:p>
            <a:pPr>
              <a:buFont typeface="Arial" pitchFamily="34" charset="0"/>
              <a:buChar char="•"/>
            </a:pPr>
            <a:r>
              <a:rPr lang="en-US" baseline="0" dirty="0" smtClean="0"/>
              <a:t>Most participants did better on planning tasks than on assessment tasks</a:t>
            </a:r>
          </a:p>
          <a:p>
            <a:pPr>
              <a:buFont typeface="Arial" pitchFamily="34" charset="0"/>
              <a:buChar char="•"/>
            </a:pPr>
            <a:r>
              <a:rPr lang="en-US" baseline="0" dirty="0" smtClean="0"/>
              <a:t>Task 2, Score 6 was of concern</a:t>
            </a:r>
          </a:p>
          <a:p>
            <a:pPr>
              <a:buFont typeface="Arial" pitchFamily="34" charset="0"/>
              <a:buChar char="•"/>
            </a:pPr>
            <a:r>
              <a:rPr lang="en-US" baseline="0" dirty="0" smtClean="0"/>
              <a:t>It doesn’t really matter what they say passing is if we can’t do better on assessment</a:t>
            </a:r>
          </a:p>
          <a:p>
            <a:pPr>
              <a:buFont typeface="Arial" pitchFamily="34" charset="0"/>
              <a:buChar char="•"/>
            </a:pPr>
            <a:r>
              <a:rPr lang="en-US" baseline="0" dirty="0" smtClean="0"/>
              <a:t>SUNY Cortland performed parallel to NYS performance, especially in Task 3 and in the later rubrics in Task 2</a:t>
            </a:r>
          </a:p>
          <a:p>
            <a:pPr>
              <a:buFont typeface="Arial" pitchFamily="34" charset="0"/>
              <a:buChar char="•"/>
            </a:pPr>
            <a:r>
              <a:rPr lang="en-US" baseline="0" dirty="0" smtClean="0"/>
              <a:t>General concern over the role played by motivation in success on the </a:t>
            </a:r>
            <a:r>
              <a:rPr lang="en-US" baseline="0" dirty="0" err="1" smtClean="0"/>
              <a:t>edTPA</a:t>
            </a:r>
            <a:endParaRPr lang="en-US" baseline="0" dirty="0" smtClean="0"/>
          </a:p>
          <a:p>
            <a:pPr>
              <a:buFont typeface="Arial" pitchFamily="34" charset="0"/>
              <a:buChar char="•"/>
            </a:pPr>
            <a:r>
              <a:rPr lang="en-US" baseline="0" dirty="0" smtClean="0"/>
              <a:t>It appears that the major focus area nationally will be improvement in assessment</a:t>
            </a:r>
          </a:p>
          <a:p>
            <a:pPr>
              <a:buFont typeface="Arial" pitchFamily="34" charset="0"/>
              <a:buChar char="•"/>
            </a:pPr>
            <a:r>
              <a:rPr lang="en-US" baseline="0" dirty="0" smtClean="0"/>
              <a:t>SUNY Cortland performed a bit lower in assessment tasks than state or national participants</a:t>
            </a:r>
          </a:p>
          <a:p>
            <a:pPr>
              <a:buFont typeface="Arial" pitchFamily="34" charset="0"/>
              <a:buChar char="•"/>
            </a:pPr>
            <a:r>
              <a:rPr lang="en-US" baseline="0" dirty="0" smtClean="0"/>
              <a:t>General concern over whether the curriculum or having one or two targeted courses to address gaps or weaknesses makes a difference in the final results.</a:t>
            </a:r>
          </a:p>
          <a:p>
            <a:pPr>
              <a:buFont typeface="Arial" pitchFamily="34" charset="0"/>
              <a:buChar char="•"/>
            </a:pPr>
            <a:r>
              <a:rPr lang="en-US" baseline="0" dirty="0" smtClean="0"/>
              <a:t>Holistic vs. other more targeted focus</a:t>
            </a:r>
          </a:p>
          <a:p>
            <a:pPr>
              <a:buFont typeface="Arial" pitchFamily="34" charset="0"/>
              <a:buChar char="•"/>
            </a:pPr>
            <a:r>
              <a:rPr lang="en-US" baseline="0" dirty="0" smtClean="0"/>
              <a:t>Impression that candidates who saved their textbooks may have performed better overall</a:t>
            </a:r>
          </a:p>
          <a:p>
            <a:pPr>
              <a:buFont typeface="Arial" pitchFamily="34" charset="0"/>
              <a:buChar char="•"/>
            </a:pPr>
            <a:r>
              <a:rPr lang="en-US" baseline="0" dirty="0" smtClean="0"/>
              <a:t>Questions related to supervisors vs. Pearson Evaluators</a:t>
            </a:r>
          </a:p>
          <a:p>
            <a:pPr>
              <a:buFont typeface="Arial" pitchFamily="34" charset="0"/>
              <a:buNone/>
            </a:pPr>
            <a:r>
              <a:rPr lang="en-US" baseline="0" dirty="0" smtClean="0"/>
              <a:t>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Andrea, Chris Widdall and Dennis Farnsworth reviewed other milestones,</a:t>
            </a:r>
            <a:r>
              <a:rPr lang="en-US" baseline="0" dirty="0" smtClean="0"/>
              <a:t> issues and challenges with </a:t>
            </a:r>
            <a:r>
              <a:rPr lang="en-US" baseline="0" dirty="0" err="1" smtClean="0"/>
              <a:t>edTPA</a:t>
            </a:r>
            <a:r>
              <a:rPr lang="en-US" baseline="0" dirty="0" smtClean="0"/>
              <a:t>.  We will soon publish the URL listing the ethics module and other </a:t>
            </a:r>
            <a:r>
              <a:rPr lang="en-US" baseline="0" dirty="0" err="1" smtClean="0"/>
              <a:t>edTPA</a:t>
            </a:r>
            <a:r>
              <a:rPr lang="en-US" baseline="0" dirty="0" smtClean="0"/>
              <a:t> resources including the SUNY Cortland </a:t>
            </a:r>
            <a:r>
              <a:rPr lang="en-US" baseline="0" dirty="0" err="1" smtClean="0"/>
              <a:t>edTPA</a:t>
            </a:r>
            <a:r>
              <a:rPr lang="en-US" baseline="0" dirty="0" smtClean="0"/>
              <a:t> consent forms that have been approved by SUNY Counsel.</a:t>
            </a:r>
          </a:p>
          <a:p>
            <a:r>
              <a:rPr lang="en-US" baseline="0" dirty="0" smtClean="0"/>
              <a:t>A comment was offered that it would be beneficial to know what the placements, grade levels, etc. would be well in advance of student teaching start dates, particularly when planning for candidates to complete the </a:t>
            </a:r>
            <a:r>
              <a:rPr lang="en-US" baseline="0" dirty="0" err="1" smtClean="0"/>
              <a:t>edTPA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Final review of the TECRC policies and procedures was conducted as a prelude</a:t>
            </a:r>
            <a:r>
              <a:rPr lang="en-US" baseline="0" dirty="0" smtClean="0"/>
              <a:t> to putting their adoption up for </a:t>
            </a:r>
            <a:r>
              <a:rPr lang="en-US" baseline="0" dirty="0" err="1" smtClean="0"/>
              <a:t>EBallot</a:t>
            </a:r>
            <a:r>
              <a:rPr lang="en-US" baseline="0" dirty="0" smtClean="0"/>
              <a:t>.  It was noted that up to this point in time there have actually been no guiding policies and procedures and the committee was thanked for proposing  a set of guidelines.  The version that was vetted at this meeting was exactly the same as the proposal reviewed on 5/6/13.  The only differences were that disclosures discussed on page 3 of the proposal were fleshed out in order to define and clarify what a disclosure was, the need for training for program coordinators was addressed, and a paragraph was added to explain what must be done about disclosing off-campus infractions.  Questions were entertained by the committee and Eileen </a:t>
            </a:r>
            <a:r>
              <a:rPr lang="en-US" baseline="0" dirty="0" err="1" smtClean="0"/>
              <a:t>Gravanni</a:t>
            </a:r>
            <a:r>
              <a:rPr lang="en-US" baseline="0" dirty="0" smtClean="0"/>
              <a:t> as follows:</a:t>
            </a:r>
          </a:p>
          <a:p>
            <a:pPr>
              <a:buFont typeface="Arial" pitchFamily="34" charset="0"/>
              <a:buChar char="•"/>
            </a:pPr>
            <a:r>
              <a:rPr lang="en-US" baseline="0" dirty="0" smtClean="0"/>
              <a:t>The screening process prior to placements in field experiences</a:t>
            </a:r>
          </a:p>
          <a:p>
            <a:pPr>
              <a:buFont typeface="Arial" pitchFamily="34" charset="0"/>
              <a:buChar char="•"/>
            </a:pPr>
            <a:r>
              <a:rPr lang="en-US" baseline="0" dirty="0" smtClean="0"/>
              <a:t>How has the fact that some students did not know what “self-disclose” meant been dealt with in the guidelines</a:t>
            </a:r>
          </a:p>
          <a:p>
            <a:pPr>
              <a:buFont typeface="Arial" pitchFamily="34" charset="0"/>
              <a:buChar char="•"/>
            </a:pPr>
            <a:r>
              <a:rPr lang="en-US" baseline="0" dirty="0" smtClean="0"/>
              <a:t>Concern was voiced over the fact that many candidates are not reading anything regarding these guidelines, policies and practices, etc.</a:t>
            </a:r>
          </a:p>
          <a:p>
            <a:pPr>
              <a:buFont typeface="Arial" pitchFamily="34" charset="0"/>
              <a:buChar char="•"/>
            </a:pPr>
            <a:r>
              <a:rPr lang="en-US" baseline="0" dirty="0" smtClean="0"/>
              <a:t>It was noted that often the appeal process reveals that many times it is not the behavior itself that gets the student into hot water but the fact that the behavior was not properly disclosed leading to disciplinary proceedings.</a:t>
            </a:r>
          </a:p>
          <a:p>
            <a:pPr>
              <a:buFont typeface="Arial" pitchFamily="34" charset="0"/>
              <a:buNone/>
            </a:pPr>
            <a:r>
              <a:rPr lang="en-US" baseline="0" dirty="0" smtClean="0"/>
              <a:t>The membership was asked if they needed to see further edits before these guidelines could be put up for a vote.  The members decided that they did not need to see edits and would rely on the committee to address their concerns.  Once the committee is satisfied that concerns of the members have been addressed we are authorized to post the issue for electronic balloting.</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Dennis Farnsworth reviewed the 5 unit assessments for the membership.</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program was asked</a:t>
            </a:r>
            <a:r>
              <a:rPr lang="en-US" baseline="0" dirty="0" smtClean="0"/>
              <a:t> to review the unit-wide assessments and enter data into the rubrics from the Spring 2013 semester for 3 of the 5 unit-wide assessments.  At this time there is no need to enter data on Initial or Advanced Candidate Dispositions.  Andrea shared that we will be looking at program summary data at our October 28</a:t>
            </a:r>
            <a:r>
              <a:rPr lang="en-US" baseline="30000" dirty="0" smtClean="0"/>
              <a:t>th</a:t>
            </a:r>
            <a:r>
              <a:rPr lang="en-US" baseline="0" dirty="0" smtClean="0"/>
              <a:t> meeting.</a:t>
            </a:r>
          </a:p>
          <a:p>
            <a:r>
              <a:rPr lang="en-US" baseline="0" dirty="0" smtClean="0"/>
              <a:t>All Chairs and coordinators are reminded that they are required to collect unit-wide assessment data on candidates for use in program/department/and unit discussions with regard to improvement of the curriculum and/or educational process.   </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Dennis Farnsworth did a brief review of the SPA Timeline and clarified what would be due</a:t>
            </a:r>
            <a:r>
              <a:rPr lang="en-US" baseline="0" dirty="0" smtClean="0"/>
              <a:t> for the November submission of SPA draft documents.  Dennis also reviewed the required update of Faculty Information with regard to service and scholarship in the AIMS Manage Faculty Area.  Dennis offered to complete updates to the AIMS if SPA writers get the information to him in a timely manner and in word format.</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John Cottone reviewed updates to the TEC Bylaws that were completed and ratified</a:t>
            </a:r>
            <a:r>
              <a:rPr lang="en-US" baseline="0" dirty="0" smtClean="0"/>
              <a:t> at the final meeting of the TEC on 5/6/2013.  These updates included improvements to section 7 on voting, and reduction in the number of standing committees of the TEC.  John also reviewed the need to continue the process of updating the bylaws, particularly in the area of general representation, voting members, and ex-officio membership in the TEC.  To this end, John has looked at 4 different models and will discuss them in depth at the next TEC meeting.  John also gave credit to the members of the ad hoc committee that worked on updating the bylaws and asked the members if they would agree to continue serving with him until the committee was able to bring forward a proposal to address membership for the full council to consider.  The past members in attendance (J. Cottone, R. Janke, J. Mosher) all agreed to continue.  (Dwight Pfennig, also a past member, was not present for this part of the meeting) </a:t>
            </a:r>
            <a:endParaRPr lang="en-US" dirty="0"/>
          </a:p>
        </p:txBody>
      </p:sp>
      <p:sp>
        <p:nvSpPr>
          <p:cNvPr id="4" name="Slide Number Placeholder 3"/>
          <p:cNvSpPr>
            <a:spLocks noGrp="1"/>
          </p:cNvSpPr>
          <p:nvPr>
            <p:ph type="sldNum" sz="quarter" idx="10"/>
          </p:nvPr>
        </p:nvSpPr>
        <p:spPr/>
        <p:txBody>
          <a:bodyPr/>
          <a:lstStyle/>
          <a:p>
            <a:fld id="{61DBCEBF-FAF0-447D-A40C-8C5303B7D6D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E7F0B57-A8B4-43AC-BBEF-2DD2D950B32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0B57-A8B4-43AC-BBEF-2DD2D950B3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0B57-A8B4-43AC-BBEF-2DD2D950B3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0B57-A8B4-43AC-BBEF-2DD2D950B32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E7F0B57-A8B4-43AC-BBEF-2DD2D950B32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F0B57-A8B4-43AC-BBEF-2DD2D950B32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F0B57-A8B4-43AC-BBEF-2DD2D950B32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F0B57-A8B4-43AC-BBEF-2DD2D950B3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F0B57-A8B4-43AC-BBEF-2DD2D950B3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F0B57-A8B4-43AC-BBEF-2DD2D950B32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ED82FD-6D9D-47E4-AEC3-71A1D7D54619}" type="datetimeFigureOut">
              <a:rPr lang="en-US" smtClean="0"/>
              <a:pPr/>
              <a:t>10/22/2013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E7F0B57-A8B4-43AC-BBEF-2DD2D950B32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ED82FD-6D9D-47E4-AEC3-71A1D7D54619}" type="datetimeFigureOut">
              <a:rPr lang="en-US" smtClean="0"/>
              <a:pPr/>
              <a:t>10/22/2013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E7F0B57-A8B4-43AC-BBEF-2DD2D950B3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ebapp.cortland.edu/Rubrics/Index.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cate.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133600"/>
          </a:xfrm>
        </p:spPr>
        <p:txBody>
          <a:bodyPr/>
          <a:lstStyle/>
          <a:p>
            <a:pPr algn="l"/>
            <a:r>
              <a:rPr lang="en-US" sz="4000" dirty="0" smtClean="0"/>
              <a:t>September 30, 2013</a:t>
            </a:r>
          </a:p>
          <a:p>
            <a:pPr algn="l"/>
            <a:r>
              <a:rPr lang="en-US" sz="4000" dirty="0" smtClean="0"/>
              <a:t>1:00pm to 3:00pm</a:t>
            </a:r>
          </a:p>
          <a:p>
            <a:pPr algn="l"/>
            <a:r>
              <a:rPr lang="en-US" sz="4000" dirty="0" smtClean="0"/>
              <a:t>Exhibition Lounge, Corey Union</a:t>
            </a:r>
          </a:p>
          <a:p>
            <a:endParaRPr lang="en-US" dirty="0"/>
          </a:p>
        </p:txBody>
      </p:sp>
      <p:sp>
        <p:nvSpPr>
          <p:cNvPr id="2" name="Title 1"/>
          <p:cNvSpPr>
            <a:spLocks noGrp="1"/>
          </p:cNvSpPr>
          <p:nvPr>
            <p:ph type="ctrTitle"/>
          </p:nvPr>
        </p:nvSpPr>
        <p:spPr>
          <a:solidFill>
            <a:schemeClr val="accent2"/>
          </a:solidFill>
        </p:spPr>
        <p:txBody>
          <a:bodyPr/>
          <a:lstStyle/>
          <a:p>
            <a:r>
              <a:rPr lang="en-US" dirty="0" smtClean="0"/>
              <a:t>TEC Agenda and Notes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057400"/>
            <a:ext cx="7772400" cy="2123658"/>
          </a:xfrm>
          <a:prstGeom prst="rect">
            <a:avLst/>
          </a:prstGeom>
          <a:noFill/>
        </p:spPr>
        <p:txBody>
          <a:bodyPr wrap="square" rtlCol="0">
            <a:spAutoFit/>
          </a:bodyPr>
          <a:lstStyle/>
          <a:p>
            <a:pPr algn="ctr"/>
            <a:r>
              <a:rPr lang="en-US" sz="6600" dirty="0" smtClean="0">
                <a:solidFill>
                  <a:srgbClr val="FF0000"/>
                </a:solidFill>
              </a:rPr>
              <a:t>TEC Bylaws </a:t>
            </a:r>
          </a:p>
          <a:p>
            <a:pPr algn="ctr"/>
            <a:r>
              <a:rPr lang="en-US" sz="6600" dirty="0" smtClean="0">
                <a:solidFill>
                  <a:srgbClr val="FF0000"/>
                </a:solidFill>
              </a:rPr>
              <a:t>Status Report</a:t>
            </a:r>
            <a:endParaRPr lang="en-US" sz="6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Discussion of Ideas for Offering</a:t>
            </a:r>
            <a:br>
              <a:rPr lang="en-US" dirty="0" smtClean="0">
                <a:solidFill>
                  <a:srgbClr val="FF0000"/>
                </a:solidFill>
              </a:rPr>
            </a:br>
            <a:r>
              <a:rPr lang="en-US" dirty="0" smtClean="0">
                <a:solidFill>
                  <a:srgbClr val="FF0000"/>
                </a:solidFill>
              </a:rPr>
              <a:t>DASA/CARR/SAVE Workshops</a:t>
            </a:r>
            <a:endParaRPr lang="en-US"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US" dirty="0" smtClean="0"/>
              <a:t>Eliminate offering of SAVE as part of HLH classes</a:t>
            </a:r>
          </a:p>
          <a:p>
            <a:pPr lvl="1"/>
            <a:r>
              <a:rPr lang="en-US" dirty="0" smtClean="0"/>
              <a:t>Students are charged for these workshops even though they are part of class time.</a:t>
            </a:r>
          </a:p>
          <a:p>
            <a:pPr lvl="1"/>
            <a:r>
              <a:rPr lang="en-US" dirty="0" smtClean="0"/>
              <a:t>Would allow for bundling of workshops (see below).</a:t>
            </a:r>
          </a:p>
          <a:p>
            <a:r>
              <a:rPr lang="en-US" dirty="0" smtClean="0"/>
              <a:t>Offer DASA Workshop as hybrid: 3 hours “face to face” workshop; </a:t>
            </a:r>
            <a:r>
              <a:rPr lang="en-US" dirty="0"/>
              <a:t>3 hours on-line prior to </a:t>
            </a:r>
            <a:r>
              <a:rPr lang="en-US" dirty="0" smtClean="0"/>
              <a:t>workshop (NYSED requires a minimum of 3 hours “face to face”)</a:t>
            </a:r>
          </a:p>
          <a:p>
            <a:r>
              <a:rPr lang="en-US" dirty="0" smtClean="0"/>
              <a:t>Offer CARR and SAVE Workshops at same price ($35)</a:t>
            </a:r>
          </a:p>
          <a:p>
            <a:r>
              <a:rPr lang="en-US" dirty="0" smtClean="0"/>
              <a:t>Offer DASA Workshop at $105</a:t>
            </a:r>
          </a:p>
          <a:p>
            <a:r>
              <a:rPr lang="en-US" dirty="0" smtClean="0"/>
              <a:t>Offer package price:  3 workshops for $150 to be taken all on a Saturday.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rPr>
              <a:t>Discussion of the Elimination of the</a:t>
            </a:r>
            <a:br>
              <a:rPr lang="en-US" b="1" dirty="0" smtClean="0">
                <a:solidFill>
                  <a:srgbClr val="FF0000"/>
                </a:solidFill>
              </a:rPr>
            </a:br>
            <a:r>
              <a:rPr lang="en-US" b="1" dirty="0" smtClean="0">
                <a:solidFill>
                  <a:srgbClr val="FF0000"/>
                </a:solidFill>
              </a:rPr>
              <a:t>TEC Curriculum Committee</a:t>
            </a:r>
            <a:endParaRPr lang="en-US" b="1" dirty="0">
              <a:solidFill>
                <a:srgbClr val="FF0000"/>
              </a:solidFill>
            </a:endParaRPr>
          </a:p>
        </p:txBody>
      </p:sp>
      <p:sp>
        <p:nvSpPr>
          <p:cNvPr id="3" name="Content Placeholder 2"/>
          <p:cNvSpPr>
            <a:spLocks noGrp="1"/>
          </p:cNvSpPr>
          <p:nvPr>
            <p:ph sz="quarter" idx="1"/>
          </p:nvPr>
        </p:nvSpPr>
        <p:spPr/>
        <p:txBody>
          <a:bodyPr>
            <a:normAutofit/>
          </a:bodyPr>
          <a:lstStyle/>
          <a:p>
            <a:r>
              <a:rPr lang="en-US" sz="4000" dirty="0" smtClean="0"/>
              <a:t>Do we need a TEC Curriculum Committee?</a:t>
            </a:r>
          </a:p>
          <a:p>
            <a:r>
              <a:rPr lang="en-US" sz="4000" dirty="0" smtClean="0"/>
              <a:t>If so, what should its purpose be?</a:t>
            </a:r>
          </a:p>
          <a:p>
            <a:r>
              <a:rPr lang="en-US" sz="4000" dirty="0" smtClean="0"/>
              <a:t>If not, how should it be eliminated from the college curriculum process?</a:t>
            </a:r>
            <a:endParaRPr lang="en-US" sz="4000" dirty="0"/>
          </a:p>
        </p:txBody>
      </p:sp>
    </p:spTree>
    <p:extLst>
      <p:ext uri="{BB962C8B-B14F-4D97-AF65-F5344CB8AC3E}">
        <p14:creationId xmlns="" xmlns:p14="http://schemas.microsoft.com/office/powerpoint/2010/main" val="392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pPr algn="ctr"/>
            <a:r>
              <a:rPr lang="en-US" b="1" dirty="0" smtClean="0">
                <a:solidFill>
                  <a:srgbClr val="FF0000"/>
                </a:solidFill>
              </a:rPr>
              <a:t>WELCOME</a:t>
            </a:r>
            <a:endParaRPr lang="en-US" b="1" dirty="0">
              <a:solidFill>
                <a:srgbClr val="FF0000"/>
              </a:solidFill>
            </a:endParaRPr>
          </a:p>
        </p:txBody>
      </p:sp>
      <p:sp>
        <p:nvSpPr>
          <p:cNvPr id="3" name="Content Placeholder 2"/>
          <p:cNvSpPr>
            <a:spLocks noGrp="1"/>
          </p:cNvSpPr>
          <p:nvPr>
            <p:ph sz="quarter" idx="1"/>
          </p:nvPr>
        </p:nvSpPr>
        <p:spPr>
          <a:xfrm>
            <a:off x="914400" y="2209800"/>
            <a:ext cx="7772400" cy="3352800"/>
          </a:xfrm>
        </p:spPr>
        <p:txBody>
          <a:bodyPr>
            <a:normAutofit/>
          </a:bodyPr>
          <a:lstStyle/>
          <a:p>
            <a:r>
              <a:rPr lang="en-US" sz="4000" dirty="0" smtClean="0"/>
              <a:t>Introductions and New Members</a:t>
            </a:r>
          </a:p>
          <a:p>
            <a:r>
              <a:rPr lang="en-US" sz="4000" dirty="0" smtClean="0"/>
              <a:t>New feature of TEC meetings: </a:t>
            </a:r>
          </a:p>
          <a:p>
            <a:pPr lvl="1"/>
            <a:r>
              <a:rPr lang="en-US" sz="3800" dirty="0" smtClean="0"/>
              <a:t>Data Discussions</a:t>
            </a:r>
            <a:endParaRPr lang="en-US" sz="3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rgbClr val="FF0000"/>
                </a:solidFill>
              </a:rPr>
              <a:t>edTPA</a:t>
            </a:r>
            <a:r>
              <a:rPr lang="en-US" b="1" dirty="0" smtClean="0">
                <a:solidFill>
                  <a:srgbClr val="FF0000"/>
                </a:solidFill>
              </a:rPr>
              <a:t> Field Test Data Discussion</a:t>
            </a:r>
            <a:endParaRPr lang="en-US" b="1" dirty="0">
              <a:solidFill>
                <a:srgbClr val="FF0000"/>
              </a:solidFill>
            </a:endParaRPr>
          </a:p>
        </p:txBody>
      </p:sp>
      <p:sp>
        <p:nvSpPr>
          <p:cNvPr id="3" name="Content Placeholder 2"/>
          <p:cNvSpPr>
            <a:spLocks noGrp="1"/>
          </p:cNvSpPr>
          <p:nvPr>
            <p:ph sz="quarter" idx="1"/>
          </p:nvPr>
        </p:nvSpPr>
        <p:spPr/>
        <p:txBody>
          <a:bodyPr/>
          <a:lstStyle/>
          <a:p>
            <a:r>
              <a:rPr lang="en-US" dirty="0" smtClean="0"/>
              <a:t>What strengths can we identify?</a:t>
            </a:r>
          </a:p>
          <a:p>
            <a:r>
              <a:rPr lang="en-US" dirty="0" smtClean="0"/>
              <a:t>What are the indicated areas for growth?</a:t>
            </a:r>
          </a:p>
          <a:p>
            <a:r>
              <a:rPr lang="en-US" dirty="0" smtClean="0"/>
              <a:t>What gaps are evident?</a:t>
            </a:r>
          </a:p>
          <a:p>
            <a:r>
              <a:rPr lang="en-US" dirty="0" smtClean="0"/>
              <a:t>How do we stack up against national performers?</a:t>
            </a:r>
          </a:p>
          <a:p>
            <a:r>
              <a:rPr lang="en-US" dirty="0" smtClean="0"/>
              <a:t>How do we stack up against NY </a:t>
            </a:r>
            <a:r>
              <a:rPr lang="en-US" smtClean="0"/>
              <a:t>state completers? </a:t>
            </a:r>
            <a:endParaRPr lang="en-US" dirty="0"/>
          </a:p>
        </p:txBody>
      </p:sp>
    </p:spTree>
    <p:extLst>
      <p:ext uri="{BB962C8B-B14F-4D97-AF65-F5344CB8AC3E}">
        <p14:creationId xmlns="" xmlns:p14="http://schemas.microsoft.com/office/powerpoint/2010/main" val="427287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solidFill>
                  <a:srgbClr val="FF0000"/>
                </a:solidFill>
              </a:rPr>
              <a:t>edTPA</a:t>
            </a:r>
            <a:r>
              <a:rPr lang="en-US" b="1" dirty="0" smtClean="0">
                <a:solidFill>
                  <a:srgbClr val="FF0000"/>
                </a:solidFill>
              </a:rPr>
              <a:t> Updates</a:t>
            </a:r>
            <a:br>
              <a:rPr lang="en-US" b="1" dirty="0" smtClean="0">
                <a:solidFill>
                  <a:srgbClr val="FF0000"/>
                </a:solidFill>
              </a:rPr>
            </a:br>
            <a:r>
              <a:rPr lang="en-US" b="1" dirty="0" smtClean="0">
                <a:solidFill>
                  <a:srgbClr val="FF0000"/>
                </a:solidFill>
              </a:rPr>
              <a:t>What’s been done:  </a:t>
            </a:r>
            <a:endParaRPr lang="en-US" b="1" dirty="0">
              <a:solidFill>
                <a:srgbClr val="FF0000"/>
              </a:solidFill>
            </a:endParaRPr>
          </a:p>
        </p:txBody>
      </p:sp>
      <p:sp>
        <p:nvSpPr>
          <p:cNvPr id="3" name="Content Placeholder 2"/>
          <p:cNvSpPr>
            <a:spLocks noGrp="1"/>
          </p:cNvSpPr>
          <p:nvPr>
            <p:ph sz="quarter" idx="1"/>
          </p:nvPr>
        </p:nvSpPr>
        <p:spPr>
          <a:xfrm>
            <a:off x="914400" y="1447800"/>
            <a:ext cx="7772400" cy="5105400"/>
          </a:xfrm>
        </p:spPr>
        <p:txBody>
          <a:bodyPr>
            <a:normAutofit fontScale="92500" lnSpcReduction="10000"/>
          </a:bodyPr>
          <a:lstStyle/>
          <a:p>
            <a:r>
              <a:rPr lang="en-US" b="1" dirty="0" smtClean="0"/>
              <a:t>Completed supervisor trainings and Level I (Intro) Trainings for Faculty and Candidates</a:t>
            </a:r>
          </a:p>
          <a:p>
            <a:r>
              <a:rPr lang="en-US" b="1" dirty="0" smtClean="0"/>
              <a:t>Finalized parent consent forms and consent for other adults in the classroom (working on translated versions for LEP Parents)</a:t>
            </a:r>
          </a:p>
          <a:p>
            <a:r>
              <a:rPr lang="en-US" b="1" dirty="0" smtClean="0"/>
              <a:t>Developed an Ethics Module and acknowledgement form with candidate ethics assessment</a:t>
            </a:r>
          </a:p>
          <a:p>
            <a:r>
              <a:rPr lang="en-US" b="1" dirty="0" smtClean="0"/>
              <a:t>Developed an </a:t>
            </a:r>
            <a:r>
              <a:rPr lang="en-US" b="1" dirty="0" err="1" smtClean="0"/>
              <a:t>edTPA</a:t>
            </a:r>
            <a:r>
              <a:rPr lang="en-US" b="1" dirty="0" smtClean="0"/>
              <a:t> website with resources for faculty and candidates</a:t>
            </a:r>
          </a:p>
          <a:p>
            <a:r>
              <a:rPr lang="en-US" b="1" dirty="0" smtClean="0"/>
              <a:t>Posted a number of best </a:t>
            </a:r>
            <a:r>
              <a:rPr lang="en-US" b="1" dirty="0" err="1" smtClean="0"/>
              <a:t>edTPA</a:t>
            </a:r>
            <a:r>
              <a:rPr lang="en-US" b="1" dirty="0" smtClean="0"/>
              <a:t> Practices videos to the resources area</a:t>
            </a:r>
          </a:p>
          <a:p>
            <a:r>
              <a:rPr lang="en-US" b="1" dirty="0" smtClean="0"/>
              <a:t>Created </a:t>
            </a:r>
            <a:r>
              <a:rPr lang="en-US" b="1" dirty="0" err="1" smtClean="0"/>
              <a:t>edTPA</a:t>
            </a:r>
            <a:r>
              <a:rPr lang="en-US" b="1" dirty="0" smtClean="0"/>
              <a:t> </a:t>
            </a:r>
            <a:r>
              <a:rPr lang="en-US" b="1" dirty="0" err="1" smtClean="0"/>
              <a:t>Taskstream</a:t>
            </a:r>
            <a:r>
              <a:rPr lang="en-US" b="1" dirty="0" smtClean="0"/>
              <a:t> areas for each SUNY Cortland program</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solidFill>
                  <a:srgbClr val="FF0000"/>
                </a:solidFill>
              </a:rPr>
              <a:t>edTPA</a:t>
            </a:r>
            <a:r>
              <a:rPr lang="en-US" b="1" dirty="0" smtClean="0">
                <a:solidFill>
                  <a:srgbClr val="FF0000"/>
                </a:solidFill>
              </a:rPr>
              <a:t> Update</a:t>
            </a:r>
            <a:br>
              <a:rPr lang="en-US" b="1" dirty="0" smtClean="0">
                <a:solidFill>
                  <a:srgbClr val="FF0000"/>
                </a:solidFill>
              </a:rPr>
            </a:br>
            <a:r>
              <a:rPr lang="en-US" b="1" dirty="0" smtClean="0">
                <a:solidFill>
                  <a:srgbClr val="FF0000"/>
                </a:solidFill>
              </a:rPr>
              <a:t>What remains to be done:</a:t>
            </a:r>
            <a:endParaRPr lang="en-US" b="1" dirty="0">
              <a:solidFill>
                <a:srgbClr val="FF0000"/>
              </a:solidFill>
            </a:endParaRPr>
          </a:p>
        </p:txBody>
      </p:sp>
      <p:sp>
        <p:nvSpPr>
          <p:cNvPr id="3" name="Content Placeholder 2"/>
          <p:cNvSpPr>
            <a:spLocks noGrp="1"/>
          </p:cNvSpPr>
          <p:nvPr>
            <p:ph sz="quarter" idx="1"/>
          </p:nvPr>
        </p:nvSpPr>
        <p:spPr/>
        <p:txBody>
          <a:bodyPr>
            <a:normAutofit/>
          </a:bodyPr>
          <a:lstStyle/>
          <a:p>
            <a:r>
              <a:rPr lang="en-US" sz="2800" dirty="0" smtClean="0"/>
              <a:t>Schedule Level II Trainings for October, 2014</a:t>
            </a:r>
          </a:p>
          <a:p>
            <a:r>
              <a:rPr lang="en-US" sz="2800" dirty="0" smtClean="0"/>
              <a:t>Schedule Level III Trainings for November, 2014</a:t>
            </a:r>
          </a:p>
          <a:p>
            <a:r>
              <a:rPr lang="en-US" sz="2800" dirty="0" smtClean="0"/>
              <a:t>Distribute candidate Ethics Module</a:t>
            </a:r>
          </a:p>
          <a:p>
            <a:r>
              <a:rPr lang="en-US" sz="2800" dirty="0" smtClean="0"/>
              <a:t>Determine state standards for passing </a:t>
            </a:r>
            <a:r>
              <a:rPr lang="en-US" sz="2800" dirty="0" err="1" smtClean="0"/>
              <a:t>edTPA</a:t>
            </a:r>
            <a:r>
              <a:rPr lang="en-US" sz="2800" dirty="0" smtClean="0"/>
              <a:t> and develop remediation policies for SUNY Cortland</a:t>
            </a:r>
          </a:p>
          <a:p>
            <a:r>
              <a:rPr lang="en-US" sz="2800" dirty="0" smtClean="0"/>
              <a:t>Make any necessary curriculum and catalog changes</a:t>
            </a:r>
          </a:p>
          <a:p>
            <a:r>
              <a:rPr lang="en-US" sz="2800" dirty="0" smtClean="0"/>
              <a:t>Determine what role </a:t>
            </a:r>
            <a:r>
              <a:rPr lang="en-US" sz="2800" dirty="0" err="1" smtClean="0"/>
              <a:t>edTPA</a:t>
            </a:r>
            <a:r>
              <a:rPr lang="en-US" sz="2800" dirty="0" smtClean="0"/>
              <a:t> Data will play in future SPA/CAEP reports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Final Review of TECRC Policies</a:t>
            </a:r>
            <a:endParaRPr lang="en-US" b="1" dirty="0">
              <a:solidFill>
                <a:srgbClr val="FF0000"/>
              </a:solidFill>
            </a:endParaRPr>
          </a:p>
        </p:txBody>
      </p:sp>
      <p:sp>
        <p:nvSpPr>
          <p:cNvPr id="3" name="Content Placeholder 2"/>
          <p:cNvSpPr>
            <a:spLocks noGrp="1"/>
          </p:cNvSpPr>
          <p:nvPr>
            <p:ph sz="quarter" idx="1"/>
          </p:nvPr>
        </p:nvSpPr>
        <p:spPr/>
        <p:txBody>
          <a:bodyPr/>
          <a:lstStyle/>
          <a:p>
            <a:r>
              <a:rPr lang="en-US" sz="3600" dirty="0" smtClean="0"/>
              <a:t>Reviewed and discussed last spring at both the April and May TEC meetings.</a:t>
            </a:r>
          </a:p>
          <a:p>
            <a:r>
              <a:rPr lang="en-US" sz="3600" dirty="0" smtClean="0"/>
              <a:t>Final alterations made in early summer 2013.</a:t>
            </a:r>
          </a:p>
          <a:p>
            <a:r>
              <a:rPr lang="en-US" sz="3600" dirty="0" smtClean="0"/>
              <a:t>Today is final day to review.</a:t>
            </a:r>
          </a:p>
          <a:p>
            <a:r>
              <a:rPr lang="en-US" sz="3600" dirty="0" smtClean="0"/>
              <a:t>Approval by e-vote will take place after today’s meeting.</a:t>
            </a:r>
          </a:p>
          <a:p>
            <a:endParaRPr lang="en-US" dirty="0"/>
          </a:p>
        </p:txBody>
      </p:sp>
    </p:spTree>
    <p:extLst>
      <p:ext uri="{BB962C8B-B14F-4D97-AF65-F5344CB8AC3E}">
        <p14:creationId xmlns="" xmlns:p14="http://schemas.microsoft.com/office/powerpoint/2010/main" val="296467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FF0000"/>
                </a:solidFill>
              </a:rPr>
              <a:t>Unit-wide Assessments</a:t>
            </a:r>
            <a:endParaRPr lang="en-US" b="1"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US" sz="3200" dirty="0" smtClean="0"/>
              <a:t>5 Unit-wide Assessments</a:t>
            </a:r>
          </a:p>
          <a:p>
            <a:pPr lvl="1"/>
            <a:r>
              <a:rPr lang="en-US" sz="3200" dirty="0" smtClean="0"/>
              <a:t>2 Dispositions Instruments (Initial and Advanced)</a:t>
            </a:r>
          </a:p>
          <a:p>
            <a:pPr lvl="1"/>
            <a:r>
              <a:rPr lang="en-US" sz="3200" dirty="0" smtClean="0"/>
              <a:t>Unit-wide Assessment of Advanced Candidate Impact on Student Learning</a:t>
            </a:r>
          </a:p>
          <a:p>
            <a:pPr lvl="1"/>
            <a:r>
              <a:rPr lang="en-US" sz="3200" dirty="0" smtClean="0"/>
              <a:t>Unit-wide Assessment of Initial Candidate Impact on Student Learning</a:t>
            </a:r>
          </a:p>
          <a:p>
            <a:pPr lvl="1"/>
            <a:r>
              <a:rPr lang="en-US" sz="3200" dirty="0" smtClean="0"/>
              <a:t>Unit-wide Assessment (Capstone Project) Upon Completion of an Advanced Program </a:t>
            </a:r>
          </a:p>
          <a:p>
            <a:pPr lvl="1">
              <a:buNone/>
            </a:pPr>
            <a:endParaRPr lang="en-US" dirty="0" smtClean="0"/>
          </a:p>
          <a:p>
            <a:pPr lvl="2">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Unit Wide Data Entry: Reminders</a:t>
            </a:r>
            <a:endParaRPr lang="en-US" b="1" dirty="0">
              <a:solidFill>
                <a:srgbClr val="FF0000"/>
              </a:solidFill>
            </a:endParaRPr>
          </a:p>
        </p:txBody>
      </p:sp>
      <p:sp>
        <p:nvSpPr>
          <p:cNvPr id="3" name="Content Placeholder 2"/>
          <p:cNvSpPr>
            <a:spLocks noGrp="1"/>
          </p:cNvSpPr>
          <p:nvPr>
            <p:ph sz="quarter" idx="1"/>
          </p:nvPr>
        </p:nvSpPr>
        <p:spPr/>
        <p:txBody>
          <a:bodyPr/>
          <a:lstStyle/>
          <a:p>
            <a:pPr lvl="1"/>
            <a:r>
              <a:rPr lang="en-US" dirty="0" smtClean="0"/>
              <a:t>Currently </a:t>
            </a:r>
            <a:r>
              <a:rPr lang="en-US" dirty="0"/>
              <a:t>all SUNY Cortland Unit-wide Assessments can be located at the link above</a:t>
            </a:r>
            <a:r>
              <a:rPr lang="en-US" dirty="0" smtClean="0"/>
              <a:t>.</a:t>
            </a:r>
            <a:endParaRPr lang="en-US" u="sng" dirty="0" smtClean="0">
              <a:hlinkClick r:id="rId3"/>
            </a:endParaRPr>
          </a:p>
          <a:p>
            <a:pPr lvl="1">
              <a:buNone/>
            </a:pPr>
            <a:r>
              <a:rPr lang="en-US" u="sng" dirty="0" smtClean="0">
                <a:hlinkClick r:id="rId3"/>
              </a:rPr>
              <a:t>https</a:t>
            </a:r>
            <a:r>
              <a:rPr lang="en-US" u="sng" dirty="0">
                <a:hlinkClick r:id="rId3"/>
              </a:rPr>
              <a:t>://webapp.cortland.edu/Rubrics/Index.aspx</a:t>
            </a:r>
            <a:r>
              <a:rPr lang="en-US" u="sng" dirty="0"/>
              <a:t>  </a:t>
            </a:r>
          </a:p>
          <a:p>
            <a:pPr lvl="1"/>
            <a:r>
              <a:rPr lang="en-US" dirty="0" smtClean="0"/>
              <a:t>Every advanced program should enter one semester’s worth of data on TWO assessments:</a:t>
            </a:r>
          </a:p>
          <a:p>
            <a:pPr lvl="2">
              <a:buClr>
                <a:schemeClr val="accent2"/>
              </a:buClr>
            </a:pPr>
            <a:r>
              <a:rPr lang="en-US" dirty="0"/>
              <a:t>Unit-wide Assessment of Advanced Candidate Impact on Student </a:t>
            </a:r>
            <a:r>
              <a:rPr lang="en-US" dirty="0" smtClean="0"/>
              <a:t>Learning</a:t>
            </a:r>
          </a:p>
          <a:p>
            <a:pPr lvl="2">
              <a:buClr>
                <a:schemeClr val="accent2"/>
              </a:buClr>
            </a:pPr>
            <a:r>
              <a:rPr lang="en-US" dirty="0"/>
              <a:t>Unit-wide Assessment (Capstone Project) Upon Completion of an Advanced Program </a:t>
            </a:r>
            <a:endParaRPr lang="en-US" dirty="0" smtClean="0"/>
          </a:p>
          <a:p>
            <a:pPr lvl="1"/>
            <a:r>
              <a:rPr lang="en-US" dirty="0" smtClean="0"/>
              <a:t>We plan to look at this data at the next TEC meeting, so please submit by Wednesday, October 23, 2013.</a:t>
            </a:r>
          </a:p>
          <a:p>
            <a:pPr lvl="1">
              <a:buNone/>
            </a:pPr>
            <a:endParaRPr lang="en-US" dirty="0" smtClean="0"/>
          </a:p>
          <a:p>
            <a:pPr lvl="1"/>
            <a:endParaRPr lang="en-US" dirty="0"/>
          </a:p>
          <a:p>
            <a:pPr lvl="1"/>
            <a:endParaRPr lang="en-US" dirty="0"/>
          </a:p>
          <a:p>
            <a:pPr marL="0" indent="0">
              <a:buNone/>
            </a:pPr>
            <a:endParaRPr lang="en-US" dirty="0"/>
          </a:p>
        </p:txBody>
      </p:sp>
    </p:spTree>
    <p:extLst>
      <p:ext uri="{BB962C8B-B14F-4D97-AF65-F5344CB8AC3E}">
        <p14:creationId xmlns="" xmlns:p14="http://schemas.microsoft.com/office/powerpoint/2010/main" val="336263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SPA/Accreditation Timeline and Reminders</a:t>
            </a:r>
            <a:endParaRPr lang="en-US" dirty="0">
              <a:solidFill>
                <a:srgbClr val="FF0000"/>
              </a:solidFill>
            </a:endParaRPr>
          </a:p>
        </p:txBody>
      </p:sp>
      <p:sp>
        <p:nvSpPr>
          <p:cNvPr id="3" name="Content Placeholder 2"/>
          <p:cNvSpPr>
            <a:spLocks noGrp="1"/>
          </p:cNvSpPr>
          <p:nvPr>
            <p:ph sz="quarter" idx="1"/>
          </p:nvPr>
        </p:nvSpPr>
        <p:spPr/>
        <p:txBody>
          <a:bodyPr>
            <a:normAutofit fontScale="70000" lnSpcReduction="20000"/>
          </a:bodyPr>
          <a:lstStyle/>
          <a:p>
            <a:pPr marL="0" indent="0">
              <a:buNone/>
            </a:pPr>
            <a:r>
              <a:rPr lang="en-US" sz="3600" b="1" dirty="0" smtClean="0"/>
              <a:t>Timeline for SPA Reports</a:t>
            </a:r>
          </a:p>
          <a:p>
            <a:r>
              <a:rPr lang="en-US" sz="3600" dirty="0" smtClean="0"/>
              <a:t>First </a:t>
            </a:r>
            <a:r>
              <a:rPr lang="en-US" sz="3600" dirty="0"/>
              <a:t>Draft due on 11/1/13</a:t>
            </a:r>
          </a:p>
          <a:p>
            <a:r>
              <a:rPr lang="en-US" sz="3600" dirty="0"/>
              <a:t>Feedback from Dean's Office and/or Unit Office by 12/1/13 </a:t>
            </a:r>
          </a:p>
          <a:p>
            <a:r>
              <a:rPr lang="en-US" sz="3600" dirty="0"/>
              <a:t>Second Draft (if necessary) due on 1/31/14 </a:t>
            </a:r>
          </a:p>
          <a:p>
            <a:r>
              <a:rPr lang="en-US" sz="3600" dirty="0"/>
              <a:t>Feedback from Dean's Office and/or Unit Office by 2/15/14 </a:t>
            </a:r>
          </a:p>
          <a:p>
            <a:r>
              <a:rPr lang="en-US" sz="3600" dirty="0"/>
              <a:t>Final report due on 3/1/14 All reports submitted by 3/15/14</a:t>
            </a:r>
          </a:p>
          <a:p>
            <a:pPr marL="0" indent="0">
              <a:buNone/>
            </a:pPr>
            <a:r>
              <a:rPr lang="en-US" sz="3600" b="1" dirty="0" smtClean="0"/>
              <a:t>Other Reminders</a:t>
            </a:r>
          </a:p>
          <a:p>
            <a:r>
              <a:rPr lang="en-US" sz="3600" dirty="0" smtClean="0"/>
              <a:t>If you have not yet done so please submit your extra service form to Marianne Evangelista</a:t>
            </a:r>
          </a:p>
          <a:p>
            <a:r>
              <a:rPr lang="en-US" sz="3600" dirty="0" smtClean="0">
                <a:hlinkClick r:id="rId3"/>
              </a:rPr>
              <a:t>Accreditation Information Management System (AIMS)</a:t>
            </a:r>
            <a:endParaRPr lang="en-US" sz="3600" dirty="0" smtClean="0"/>
          </a:p>
          <a:p>
            <a:pPr lvl="1"/>
            <a:r>
              <a:rPr lang="en-US" sz="3600" dirty="0" smtClean="0"/>
              <a:t>Login ID:  15663</a:t>
            </a:r>
          </a:p>
          <a:p>
            <a:pPr lvl="1"/>
            <a:r>
              <a:rPr lang="en-US" sz="3600" dirty="0" smtClean="0"/>
              <a:t>Password:  5189hod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441</TotalTime>
  <Words>2134</Words>
  <Application>Microsoft Office PowerPoint</Application>
  <PresentationFormat>On-screen Show (4:3)</PresentationFormat>
  <Paragraphs>121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TEC Agenda and Notes</vt:lpstr>
      <vt:lpstr>WELCOME</vt:lpstr>
      <vt:lpstr>edTPA Field Test Data Discussion</vt:lpstr>
      <vt:lpstr>edTPA Updates What’s been done:  </vt:lpstr>
      <vt:lpstr>edTPA Update What remains to be done:</vt:lpstr>
      <vt:lpstr>Final Review of TECRC Policies</vt:lpstr>
      <vt:lpstr>Unit-wide Assessments</vt:lpstr>
      <vt:lpstr>Unit Wide Data Entry: Reminders</vt:lpstr>
      <vt:lpstr>SPA/Accreditation Timeline and Reminders</vt:lpstr>
      <vt:lpstr>Slide 10</vt:lpstr>
      <vt:lpstr>Discussion of Ideas for Offering DASA/CARR/SAVE Workshops</vt:lpstr>
      <vt:lpstr>Discussion of the Elimination of the TEC Curriculum Committee</vt:lpstr>
    </vt:vector>
  </TitlesOfParts>
  <Company>SUNY Cortland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Education Council</dc:title>
  <dc:creator>SUNY Cortland</dc:creator>
  <cp:lastModifiedBy>SUNY Cortland</cp:lastModifiedBy>
  <cp:revision>57</cp:revision>
  <dcterms:created xsi:type="dcterms:W3CDTF">2013-09-18T15:30:54Z</dcterms:created>
  <dcterms:modified xsi:type="dcterms:W3CDTF">2013-10-22T11:37:51Z</dcterms:modified>
</cp:coreProperties>
</file>